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sldIdLst>
    <p:sldId id="256" r:id="rId2"/>
    <p:sldId id="257" r:id="rId3"/>
    <p:sldId id="258" r:id="rId4"/>
    <p:sldId id="265" r:id="rId5"/>
    <p:sldId id="267" r:id="rId6"/>
    <p:sldId id="266" r:id="rId7"/>
    <p:sldId id="260" r:id="rId8"/>
    <p:sldId id="264" r:id="rId9"/>
    <p:sldId id="261" r:id="rId10"/>
    <p:sldId id="263" r:id="rId11"/>
    <p:sldId id="262" r:id="rId12"/>
    <p:sldId id="268" r:id="rId13"/>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0" autoAdjust="0"/>
    <p:restoredTop sz="87621" autoAdjust="0"/>
  </p:normalViewPr>
  <p:slideViewPr>
    <p:cSldViewPr>
      <p:cViewPr varScale="1">
        <p:scale>
          <a:sx n="142" d="100"/>
          <a:sy n="142" d="100"/>
        </p:scale>
        <p:origin x="-74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A8ADFD5B-A66C-449C-B6E8-FB716D07777D}" type="datetimeFigureOut">
              <a:rPr lang="en-US" smtClean="0"/>
              <a:pPr/>
              <a:t>2/12/2015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CA5D3BF3-D352-46FC-8343-31F56E6730E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r>
              <a:rPr lang="en-US" dirty="0" smtClean="0"/>
              <a:t>First</a:t>
            </a:r>
            <a:r>
              <a:rPr lang="en-US" baseline="0" dirty="0" smtClean="0"/>
              <a:t> is to get out of the house and café’s</a:t>
            </a:r>
            <a:endParaRPr lang="en-US" dirty="0"/>
          </a:p>
        </p:txBody>
      </p:sp>
      <p:sp>
        <p:nvSpPr>
          <p:cNvPr id="4" name="Rectangle 3"/>
          <p:cNvSpPr>
            <a:spLocks noGrp="1"/>
          </p:cNvSpPr>
          <p:nvPr>
            <p:ph type="sldNum" sz="quarter" idx="10"/>
          </p:nvPr>
        </p:nvSpPr>
        <p:spPr/>
        <p:txBody>
          <a:bodyPr/>
          <a:lstStyle>
            <a:extLst/>
          </a:lstStyle>
          <a:p>
            <a:fld id="{CA5D3BF3-D352-46FC-8343-31F56E6730E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n-US"/>
          </a:p>
        </p:txBody>
      </p:sp>
      <p:sp>
        <p:nvSpPr>
          <p:cNvPr id="4" name="Rectangle 3"/>
          <p:cNvSpPr>
            <a:spLocks noGrp="1"/>
          </p:cNvSpPr>
          <p:nvPr>
            <p:ph type="sldNum" sz="quarter" idx="10"/>
          </p:nvPr>
        </p:nvSpPr>
        <p:spPr/>
        <p:txBody>
          <a:bodyPr/>
          <a:lstStyle>
            <a:extLst/>
          </a:lstStyle>
          <a:p>
            <a:fld id="{CA5D3BF3-D352-46FC-8343-31F56E6730E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Subtitle 8"/>
          <p:cNvSpPr>
            <a:spLocks noGrp="1"/>
          </p:cNvSpPr>
          <p:nvPr>
            <p:ph type="subTitle" idx="1"/>
          </p:nvPr>
        </p:nvSpPr>
        <p:spPr>
          <a:xfrm>
            <a:off x="2362200" y="4537528"/>
            <a:ext cx="6515100" cy="51435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28" name="Date Placeholder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extLst/>
          </a:lstStyle>
          <a:p>
            <a:pPr algn="ctr"/>
            <a:fld id="{047E157E-8DCB-4F70-A0AF-5EB586A91DD4}" type="datetime1">
              <a:rPr lang="en-US" smtClean="0">
                <a:solidFill>
                  <a:srgbClr val="FFFFFF"/>
                </a:solidFill>
              </a:rPr>
              <a:pPr algn="ctr"/>
              <a:t>2/12/2015</a:t>
            </a:fld>
            <a:endParaRPr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a:prstGeom prst="rect">
            <a:avLst/>
          </a:prstGeom>
        </p:spPr>
        <p:txBody>
          <a:bodyPr/>
          <a:lstStyle>
            <a:lvl1pPr algn="r">
              <a:defRPr>
                <a:solidFill>
                  <a:schemeClr val="tx2"/>
                </a:solidFill>
              </a:defRPr>
            </a:lvl1pPr>
            <a:extLst/>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a:defRPr>
                <a:solidFill>
                  <a:schemeClr val="tx2"/>
                </a:solidFill>
              </a:defRPr>
            </a:lvl1pPr>
            <a:extLst/>
          </a:lstStyle>
          <a:p>
            <a:fld id="{8F82E0A0-C266-4798-8C8F-B9F91E9DA37E}" type="slidenum">
              <a:rPr lang="en-US" smtClean="0">
                <a:solidFill>
                  <a:schemeClr val="tx2"/>
                </a:solidFill>
              </a:rPr>
              <a:pPr/>
              <a:t>‹#›</a:t>
            </a:fld>
            <a:endParaRPr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a:defRPr cap="all" baseline="0"/>
            </a:lvl1pPr>
            <a:extLst/>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smtClean="0"/>
              <a:t>Click to edit Master title style</a:t>
            </a:r>
            <a:endParaRPr lang="en-US" dirty="0"/>
          </a:p>
        </p:txBody>
      </p:sp>
      <p:sp>
        <p:nvSpPr>
          <p:cNvPr id="3" name="Rectangle 2"/>
          <p:cNvSpPr>
            <a:spLocks noGrp="1"/>
          </p:cNvSpPr>
          <p:nvPr>
            <p:ph type="dt" sz="half" idx="10"/>
          </p:nvPr>
        </p:nvSpPr>
        <p:spPr/>
        <p:txBody>
          <a:bodyPr/>
          <a:lstStyle>
            <a:extLst/>
          </a:lstStyle>
          <a:p>
            <a:fld id="{E4606EA6-EFEA-4C30-9264-4F9291A5780D}" type="datetime1">
              <a:rPr lang="en-US" smtClean="0"/>
              <a:pPr/>
              <a:t>2/12/2015</a:t>
            </a:fld>
            <a:endParaRPr lang="en-US"/>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lang="en-US"/>
          </a:p>
        </p:txBody>
      </p:sp>
      <p:sp>
        <p:nvSpPr>
          <p:cNvPr id="5" name="Rectangle 4"/>
          <p:cNvSpPr>
            <a:spLocks noGrp="1"/>
          </p:cNvSpPr>
          <p:nvPr>
            <p:ph type="sldNum" sz="quarter" idx="12"/>
          </p:nvPr>
        </p:nvSpPr>
        <p:spPr/>
        <p:txBody>
          <a:bodyPr/>
          <a:lstStyle>
            <a:extLst/>
          </a:lstStyle>
          <a:p>
            <a:pPr algn="ctr"/>
            <a:fld id="{8F82E0A0-C266-4798-8C8F-B9F91E9DA37E}" type="slidenum">
              <a:rPr lang="en-US" sz="1400" b="1" smtClean="0">
                <a:solidFill>
                  <a:srgbClr val="FFFFFF"/>
                </a:solidFill>
              </a:rPr>
              <a:pPr algn="ctr"/>
              <a:t>‹#›</a:t>
            </a:fld>
            <a:endParaRPr lang="en-US"/>
          </a:p>
        </p:txBody>
      </p:sp>
      <p:sp>
        <p:nvSpPr>
          <p:cNvPr id="7" name="Rectangle 6"/>
          <p:cNvSpPr>
            <a:spLocks noGrp="1"/>
          </p:cNvSpPr>
          <p:nvPr>
            <p:ph sz="quarter" idx="13"/>
          </p:nvPr>
        </p:nvSpPr>
        <p:spPr>
          <a:xfrm>
            <a:off x="609600" y="1352550"/>
            <a:ext cx="8153400" cy="32766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9" name="Content Placeholder 8"/>
          <p:cNvSpPr>
            <a:spLocks noGrp="1"/>
          </p:cNvSpPr>
          <p:nvPr>
            <p:ph sz="quarter" idx="13"/>
          </p:nvPr>
        </p:nvSpPr>
        <p:spPr>
          <a:xfrm>
            <a:off x="609600" y="1352551"/>
            <a:ext cx="3886200" cy="3268624"/>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844901" y="1352549"/>
            <a:ext cx="3886200" cy="3268625"/>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extLst/>
          </a:lstStyle>
          <a:p>
            <a:fld id="{E4606EA6-EFEA-4C30-9264-4F9291A5780D}" type="datetime1">
              <a:rPr lang="en-US" smtClean="0"/>
              <a:pPr/>
              <a:t>2/12/2015</a:t>
            </a:fld>
            <a:endParaRPr lang="en-U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a:defRPr/>
            </a:lvl1pPr>
            <a:extLst/>
          </a:lstStyle>
          <a:p>
            <a:r>
              <a:rPr lang="en-US" smtClean="0"/>
              <a:t>Click to edit Master title style</a:t>
            </a:r>
            <a:endParaRPr lang="en-US" dirty="0"/>
          </a:p>
        </p:txBody>
      </p:sp>
      <p:sp>
        <p:nvSpPr>
          <p:cNvPr id="11" name="Content Placeholder 10"/>
          <p:cNvSpPr>
            <a:spLocks noGrp="1"/>
          </p:cNvSpPr>
          <p:nvPr>
            <p:ph sz="quarter" idx="13"/>
          </p:nvPr>
        </p:nvSpPr>
        <p:spPr>
          <a:xfrm>
            <a:off x="609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800600" y="1919818"/>
            <a:ext cx="3886200" cy="26289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extLst/>
          </a:lstStyle>
          <a:p>
            <a:fld id="{E4606EA6-EFEA-4C30-9264-4F9291A5780D}" type="datetime1">
              <a:rPr lang="en-US" smtClean="0"/>
              <a:pPr/>
              <a:t>2/12/2015</a:t>
            </a:fld>
            <a:endParaRPr lang="en-U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lang="en-US" sz="1400" b="1" smtClean="0">
                <a:solidFill>
                  <a:srgbClr val="FFFFFF"/>
                </a:solidFill>
              </a:rPr>
              <a:pPr algn="ctr"/>
              <a:t>‹#›</a:t>
            </a:fld>
            <a:endParaRPr lang="en-US"/>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a:buFontTx/>
              <a:buNone/>
              <a:defRPr sz="2000" b="1">
                <a:solidFill>
                  <a:srgbClr val="FFFFFF"/>
                </a:solidFill>
              </a:defRPr>
            </a:lvl1pPr>
            <a:extLst/>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6DFADB5D-B7A0-47E3-AD2D-B1A6F8614213}" type="datetime1">
              <a:rPr lang="en-US" smtClean="0"/>
              <a:pPr/>
              <a:t>2/12/2015</a:t>
            </a:fld>
            <a:endParaRPr lang="en-US"/>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lang="en-US" smtClean="0"/>
              <a:pPr/>
              <a:t>2/12/2015</a:t>
            </a:fld>
            <a:endParaRPr lang="en-US"/>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lang="en-US" dirty="0"/>
          </a:p>
        </p:txBody>
      </p:sp>
      <p:sp>
        <p:nvSpPr>
          <p:cNvPr id="4" name="Slide Number Placeholder 3"/>
          <p:cNvSpPr>
            <a:spLocks noGrp="1"/>
          </p:cNvSpPr>
          <p:nvPr>
            <p:ph type="sldNum" sz="quarter" idx="12"/>
          </p:nvPr>
        </p:nvSpPr>
        <p:spPr>
          <a:xfrm>
            <a:off x="0" y="4686300"/>
            <a:ext cx="533400" cy="285750"/>
          </a:xfrm>
        </p:spPr>
        <p:txBody>
          <a:bodyPr/>
          <a:lstStyle>
            <a:lvl1pPr>
              <a:defRPr>
                <a:solidFill>
                  <a:schemeClr val="tx2"/>
                </a:solidFill>
              </a:defRPr>
            </a:lvl1pPr>
            <a:extLst/>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a:buNone/>
              <a:defRPr sz="4200" b="0"/>
            </a:lvl1pPr>
            <a:extLst/>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extLst/>
          </a:lstStyle>
          <a:p>
            <a:fld id="{F49A8198-4617-485E-9585-4840B69DBBA6}" type="datetime1">
              <a:rPr lang="en-US" smtClean="0"/>
              <a:pPr/>
              <a:t>2/12/2015</a:t>
            </a:fld>
            <a:endParaRPr lang="en-US" dirty="0"/>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extLst/>
          </a:lstStyle>
          <a:p>
            <a:fld id="{A3F7CB7D-F184-43C7-B6FD-03D728E1BBFF}" type="slidenum">
              <a:rPr lang="en-US" smtClean="0">
                <a:solidFill>
                  <a:srgbClr val="FFFFFF"/>
                </a:solidFill>
              </a:rPr>
              <a:pPr/>
              <a:t>‹#›</a:t>
            </a:fld>
            <a:endParaRPr lang="en-US" dirty="0">
              <a:solidFill>
                <a:srgbClr val="FFFFFF"/>
              </a:solidFill>
            </a:endParaRPr>
          </a:p>
        </p:txBody>
      </p:sp>
      <p:sp>
        <p:nvSpPr>
          <p:cNvPr id="3" name="Text Placeholder 2"/>
          <p:cNvSpPr>
            <a:spLocks noGrp="1"/>
          </p:cNvSpPr>
          <p:nvPr>
            <p:ph type="body" idx="1"/>
          </p:nvPr>
        </p:nvSpPr>
        <p:spPr>
          <a:xfrm>
            <a:off x="990600" y="1428750"/>
            <a:ext cx="1219200" cy="1981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extLst/>
          </a:lstStyle>
          <a:p>
            <a:pPr lvl="0"/>
            <a:r>
              <a:rPr lang="en-US" dirty="0"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extLst/>
          </a:lstStyle>
          <a:p>
            <a:pPr lvl="0"/>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1600200" y="3543300"/>
            <a:ext cx="7315200" cy="457200"/>
          </a:xfrm>
        </p:spPr>
        <p:txBody>
          <a:bodyPr anchor="ctr"/>
          <a:lstStyle>
            <a:lvl1pPr algn="l">
              <a:buNone/>
              <a:defRPr sz="2800" b="0">
                <a:solidFill>
                  <a:srgbClr val="FFFFFF"/>
                </a:solidFill>
              </a:defRPr>
            </a:lvl1pPr>
            <a:extLst/>
          </a:lstStyle>
          <a:p>
            <a:r>
              <a:rPr lang="en-US" smtClean="0"/>
              <a:t>Click to edit Master title style</a:t>
            </a:r>
            <a:endParaRPr lang="en-US" dirty="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lang="en-US" smtClean="0"/>
              <a:pPr/>
              <a:t>2/12/2015</a:t>
            </a:fld>
            <a:endParaRPr lang="en-US"/>
          </a:p>
        </p:txBody>
      </p:sp>
      <p:sp>
        <p:nvSpPr>
          <p:cNvPr id="13" name="Slide Number Placeholder 12"/>
          <p:cNvSpPr>
            <a:spLocks noGrp="1"/>
          </p:cNvSpPr>
          <p:nvPr>
            <p:ph type="sldNum" sz="quarter" idx="11"/>
          </p:nvPr>
        </p:nvSpPr>
        <p:spPr>
          <a:xfrm>
            <a:off x="0" y="3500437"/>
            <a:ext cx="1447800" cy="497684"/>
          </a:xfrm>
        </p:spPr>
        <p:txBody>
          <a:bodyPr rtlCol="0"/>
          <a:lstStyle>
            <a:lvl1pPr>
              <a:defRPr sz="2800"/>
            </a:lvl1pPr>
            <a:extLst/>
          </a:lstStyle>
          <a:p>
            <a:pPr algn="ctr"/>
            <a:fld id="{8F82E0A0-C266-4798-8C8F-B9F91E9DA37E}" type="slidenum">
              <a:rPr lang="en-US" sz="2800" b="1" smtClean="0">
                <a:solidFill>
                  <a:srgbClr val="FFFFFF"/>
                </a:solidFill>
              </a:rPr>
              <a:pPr algn="ctr"/>
              <a:t>‹#›</a:t>
            </a:fld>
            <a:endParaRPr lang="en-US" sz="2800" dirty="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Date Placeholder 13"/>
          <p:cNvSpPr>
            <a:spLocks noGrp="1"/>
          </p:cNvSpPr>
          <p:nvPr>
            <p:ph type="dt" sz="half" idx="2"/>
          </p:nvPr>
        </p:nvSpPr>
        <p:spPr>
          <a:xfrm>
            <a:off x="533400" y="4629150"/>
            <a:ext cx="3657600" cy="407194"/>
          </a:xfrm>
          <a:prstGeom prst="rect">
            <a:avLst/>
          </a:prstGeom>
        </p:spPr>
        <p:txBody>
          <a:bodyPr vert="horz" anchor="ctr" anchorCtr="0"/>
          <a:lstStyle>
            <a:lvl1pPr algn="l">
              <a:defRPr sz="2600">
                <a:solidFill>
                  <a:schemeClr val="tx2"/>
                </a:solidFill>
              </a:defRPr>
            </a:lvl1pPr>
            <a:extLst/>
          </a:lstStyle>
          <a:p>
            <a:r>
              <a:rPr lang="en-US" dirty="0" smtClean="0"/>
              <a:t>www.ptallen.com</a:t>
            </a:r>
            <a:endParaRPr lang="en-US" dirty="0"/>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a:defRPr sz="1400" b="1">
                <a:solidFill>
                  <a:srgbClr val="FFFFFF"/>
                </a:solidFill>
              </a:defRPr>
            </a:lvl1pPr>
            <a:extLst/>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r>
              <a:rPr lang="en-US" dirty="0" smtClean="0"/>
              <a:t>Click to edit Master title style</a:t>
            </a:r>
            <a:endParaRPr lang="en-US" dirty="0"/>
          </a:p>
        </p:txBody>
      </p:sp>
      <p:pic>
        <p:nvPicPr>
          <p:cNvPr id="10" name="Picture 9" descr="PAllenHdrSm.JPG"/>
          <p:cNvPicPr>
            <a:picLocks noChangeAspect="1"/>
          </p:cNvPicPr>
          <p:nvPr/>
        </p:nvPicPr>
        <p:blipFill>
          <a:blip r:embed="rId10" cstate="print"/>
          <a:stretch>
            <a:fillRect/>
          </a:stretch>
        </p:blipFill>
        <p:spPr>
          <a:xfrm>
            <a:off x="6781800" y="4552950"/>
            <a:ext cx="2362200" cy="5905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2" r:id="rId3"/>
    <p:sldLayoutId id="2147483653" r:id="rId4"/>
    <p:sldLayoutId id="2147483654" r:id="rId5"/>
    <p:sldLayoutId id="2147483655" r:id="rId6"/>
    <p:sldLayoutId id="2147483656" r:id="rId7"/>
    <p:sldLayoutId id="2147483657" r:id="rId8"/>
  </p:sldLayoutIdLst>
  <p:txStyles>
    <p:titleStyle>
      <a:lvl1pPr algn="l" rtl="0" eaLnBrk="1" latinLnBrk="0" hangingPunct="1">
        <a:spcBef>
          <a:spcPct val="0"/>
        </a:spcBef>
        <a:buNone/>
        <a:defRPr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hyperlink" Target="mailto:douglas@ptallen.com" TargetMode="External"/><Relationship Id="rId1" Type="http://schemas.openxmlformats.org/officeDocument/2006/relationships/slideLayout" Target="../slideLayouts/slideLayout6.xml"/><Relationship Id="rId6" Type="http://schemas.openxmlformats.org/officeDocument/2006/relationships/image" Target="../media/image18.wmf"/><Relationship Id="rId5" Type="http://schemas.openxmlformats.org/officeDocument/2006/relationships/image" Target="../media/image17.gif"/><Relationship Id="rId4" Type="http://schemas.openxmlformats.org/officeDocument/2006/relationships/image" Target="../media/image16.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walkscore.com/score/4000-s-state-rd-ann-arbor-charter-township-mi-48108" TargetMode="External"/><Relationship Id="rId2" Type="http://schemas.openxmlformats.org/officeDocument/2006/relationships/hyperlink" Target="http://www.loopnet.com/xNet/MainSite/Listing/Profile/Profile.aspx?LID=17148883&amp;SRID=2725008996&amp;StepID=101" TargetMode="External"/><Relationship Id="rId1" Type="http://schemas.openxmlformats.org/officeDocument/2006/relationships/slideLayout" Target="../slideLayouts/slideLayout4.xml"/><Relationship Id="rId5" Type="http://schemas.openxmlformats.org/officeDocument/2006/relationships/hyperlink" Target="http://www.walkscore.com/score/330-s-main-st-ann-arbor-mi-48104" TargetMode="External"/><Relationship Id="rId4" Type="http://schemas.openxmlformats.org/officeDocument/2006/relationships/hyperlink" Target="http://www.loopnet.com/xNet/MainSite/Listing/Profile/Profile.aspx?LID=17578791&amp;SRID=2725030255&amp;StepID=1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p:cNvSpPr>
          <p:nvPr>
            <p:ph type="subTitle" idx="1"/>
          </p:nvPr>
        </p:nvSpPr>
        <p:spPr>
          <a:xfrm>
            <a:off x="2362200" y="4537528"/>
            <a:ext cx="4114800" cy="514350"/>
          </a:xfrm>
        </p:spPr>
        <p:txBody>
          <a:bodyPr>
            <a:normAutofit lnSpcReduction="10000"/>
          </a:bodyPr>
          <a:lstStyle>
            <a:extLst/>
          </a:lstStyle>
          <a:p>
            <a:r>
              <a:rPr lang="en-US" dirty="0" smtClean="0"/>
              <a:t>AWESOME PRESENTATION</a:t>
            </a:r>
            <a:endParaRPr lang="en-US" dirty="0"/>
          </a:p>
        </p:txBody>
      </p:sp>
      <p:sp>
        <p:nvSpPr>
          <p:cNvPr id="6" name="TextBox 5"/>
          <p:cNvSpPr txBox="1"/>
          <p:nvPr/>
        </p:nvSpPr>
        <p:spPr>
          <a:xfrm>
            <a:off x="152400" y="4552950"/>
            <a:ext cx="1981200" cy="430887"/>
          </a:xfrm>
          <a:prstGeom prst="rect">
            <a:avLst/>
          </a:prstGeom>
          <a:noFill/>
        </p:spPr>
        <p:txBody>
          <a:bodyPr wrap="square" rtlCol="0">
            <a:spAutoFit/>
          </a:bodyPr>
          <a:lstStyle/>
          <a:p>
            <a:r>
              <a:rPr lang="en-US" sz="1100" dirty="0" smtClean="0"/>
              <a:t>Want me to present this to you? I will.</a:t>
            </a:r>
            <a:endParaRPr lang="en-US" sz="1100" dirty="0"/>
          </a:p>
        </p:txBody>
      </p:sp>
      <p:pic>
        <p:nvPicPr>
          <p:cNvPr id="7" name="Picture 6" descr="PAllenHdrSm.JPG"/>
          <p:cNvPicPr>
            <a:picLocks noChangeAspect="1"/>
          </p:cNvPicPr>
          <p:nvPr/>
        </p:nvPicPr>
        <p:blipFill>
          <a:blip r:embed="rId3" cstate="print"/>
          <a:stretch>
            <a:fillRect/>
          </a:stretch>
        </p:blipFill>
        <p:spPr>
          <a:xfrm>
            <a:off x="6781800" y="4506568"/>
            <a:ext cx="2362200" cy="636932"/>
          </a:xfrm>
          <a:prstGeom prst="rect">
            <a:avLst/>
          </a:prstGeom>
        </p:spPr>
      </p:pic>
      <p:pic>
        <p:nvPicPr>
          <p:cNvPr id="1026" name="Picture 2" descr="C:\Users\hellogoodbye\AppData\Local\Microsoft\Windows\Temporary Internet Files\Content.IE5\WBDWFZD0\MP900289200[1].jpg"/>
          <p:cNvPicPr>
            <a:picLocks noChangeAspect="1" noChangeArrowheads="1"/>
          </p:cNvPicPr>
          <p:nvPr/>
        </p:nvPicPr>
        <p:blipFill>
          <a:blip r:embed="rId4" cstate="print"/>
          <a:srcRect/>
          <a:stretch>
            <a:fillRect/>
          </a:stretch>
        </p:blipFill>
        <p:spPr bwMode="auto">
          <a:xfrm>
            <a:off x="0" y="0"/>
            <a:ext cx="9154339" cy="4019550"/>
          </a:xfrm>
          <a:prstGeom prst="rect">
            <a:avLst/>
          </a:prstGeom>
          <a:noFill/>
        </p:spPr>
      </p:pic>
      <p:sp>
        <p:nvSpPr>
          <p:cNvPr id="8" name="TextBox 7"/>
          <p:cNvSpPr txBox="1"/>
          <p:nvPr/>
        </p:nvSpPr>
        <p:spPr>
          <a:xfrm>
            <a:off x="1828800" y="1962150"/>
            <a:ext cx="7391400" cy="1169551"/>
          </a:xfrm>
          <a:prstGeom prst="rect">
            <a:avLst/>
          </a:prstGeom>
          <a:noFill/>
        </p:spPr>
        <p:txBody>
          <a:bodyPr wrap="square" rtlCol="0">
            <a:spAutoFit/>
          </a:bodyPr>
          <a:lstStyle/>
          <a:p>
            <a:r>
              <a:rPr lang="en-US" sz="1600" dirty="0" smtClean="0"/>
              <a:t>Here is the Subtitle that is witty, clear, memorable, and roles off the tongue nicely with a diminutive amount of syllables and begs the recipient to know what’s next:  </a:t>
            </a:r>
          </a:p>
          <a:p>
            <a:r>
              <a:rPr lang="en-US" dirty="0" smtClean="0"/>
              <a:t>	</a:t>
            </a:r>
            <a:r>
              <a:rPr lang="en-US" sz="2000" dirty="0" smtClean="0"/>
              <a:t>“A </a:t>
            </a:r>
            <a:r>
              <a:rPr lang="en-US" sz="2000" dirty="0" smtClean="0"/>
              <a:t>Ride </a:t>
            </a:r>
            <a:r>
              <a:rPr lang="en-US" sz="2000" dirty="0" smtClean="0"/>
              <a:t>on the Privately Chartered Office Space Ship”</a:t>
            </a:r>
            <a:endParaRPr lang="en-US" dirty="0" smtClean="0"/>
          </a:p>
          <a:p>
            <a:endParaRPr lang="en-US" dirty="0"/>
          </a:p>
        </p:txBody>
      </p:sp>
      <p:sp>
        <p:nvSpPr>
          <p:cNvPr id="4" name="Rectangle 3"/>
          <p:cNvSpPr>
            <a:spLocks noGrp="1"/>
          </p:cNvSpPr>
          <p:nvPr>
            <p:ph type="title"/>
          </p:nvPr>
        </p:nvSpPr>
        <p:spPr>
          <a:xfrm>
            <a:off x="457200" y="0"/>
            <a:ext cx="6477000" cy="2038350"/>
          </a:xfrm>
        </p:spPr>
        <p:txBody>
          <a:bodyPr/>
          <a:lstStyle>
            <a:extLst/>
          </a:lstStyle>
          <a:p>
            <a:r>
              <a:rPr lang="en-US" dirty="0" smtClean="0"/>
              <a:t>DOUG’s DOUG TALK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The case for EE and Healthy Interiors</a:t>
            </a:r>
            <a:endParaRPr lang="en-US" dirty="0"/>
          </a:p>
        </p:txBody>
      </p:sp>
      <p:sp>
        <p:nvSpPr>
          <p:cNvPr id="4" name="Rectangle 3"/>
          <p:cNvSpPr>
            <a:spLocks noGrp="1"/>
          </p:cNvSpPr>
          <p:nvPr>
            <p:ph sz="quarter" idx="14"/>
          </p:nvPr>
        </p:nvSpPr>
        <p:spPr>
          <a:xfrm>
            <a:off x="4419600" y="1428750"/>
            <a:ext cx="4495800" cy="3505200"/>
          </a:xfrm>
        </p:spPr>
        <p:txBody>
          <a:bodyPr>
            <a:normAutofit fontScale="92500"/>
          </a:bodyPr>
          <a:lstStyle>
            <a:extLst/>
          </a:lstStyle>
          <a:p>
            <a:pPr marL="274320" lvl="1"/>
            <a:r>
              <a:rPr lang="en-US" altLang="x-none" dirty="0" smtClean="0"/>
              <a:t>Triple Bottom Line: Environment, Society, and Economy</a:t>
            </a:r>
            <a:endParaRPr lang="en-US" dirty="0"/>
          </a:p>
          <a:p>
            <a:pPr marL="274320" lvl="1"/>
            <a:r>
              <a:rPr lang="en-US" altLang="x-none" dirty="0" smtClean="0"/>
              <a:t>Non-Toxic interiors = Higher Productivity</a:t>
            </a:r>
          </a:p>
          <a:p>
            <a:pPr marL="274320" lvl="1"/>
            <a:r>
              <a:rPr lang="en-US" altLang="x-none" dirty="0" smtClean="0"/>
              <a:t>Lower energy Bills = More $ for the business, bigger flat screens</a:t>
            </a:r>
          </a:p>
          <a:p>
            <a:pPr marL="274320" lvl="1"/>
            <a:r>
              <a:rPr lang="en-US" altLang="x-none" dirty="0" smtClean="0"/>
              <a:t>Use your office as a marketing piece</a:t>
            </a:r>
          </a:p>
          <a:p>
            <a:pPr marL="274320"/>
            <a:endParaRPr lang="en-US" dirty="0"/>
          </a:p>
        </p:txBody>
      </p:sp>
      <p:pic>
        <p:nvPicPr>
          <p:cNvPr id="5" name="Rectangle 4"/>
          <p:cNvPicPr>
            <a:picLocks noChangeAspect="1"/>
          </p:cNvPicPr>
          <p:nvPr/>
        </p:nvPicPr>
        <p:blipFill>
          <a:blip r:embed="rId3" cstate="print"/>
          <a:stretch>
            <a:fillRect/>
          </a:stretch>
        </p:blipFill>
        <p:spPr>
          <a:xfrm>
            <a:off x="609600" y="1352550"/>
            <a:ext cx="3581400" cy="2414427"/>
          </a:xfrm>
          <a:prstGeom prst="rect">
            <a:avLst/>
          </a:prstGeom>
          <a:noFill/>
          <a:ln>
            <a:noFill/>
          </a:ln>
        </p:spPr>
      </p:pic>
      <p:pic>
        <p:nvPicPr>
          <p:cNvPr id="7" name="Picture 6" descr="_6271029_30_31_32_33.jpg"/>
          <p:cNvPicPr>
            <a:picLocks noChangeAspect="1"/>
          </p:cNvPicPr>
          <p:nvPr/>
        </p:nvPicPr>
        <p:blipFill>
          <a:blip r:embed="rId4" cstate="print"/>
          <a:stretch>
            <a:fillRect/>
          </a:stretch>
        </p:blipFill>
        <p:spPr>
          <a:xfrm>
            <a:off x="152400" y="1504950"/>
            <a:ext cx="4165600"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118110"/>
            <a:ext cx="9144000" cy="1005840"/>
          </a:xfrm>
        </p:spPr>
        <p:txBody>
          <a:bodyPr>
            <a:normAutofit fontScale="90000"/>
          </a:bodyPr>
          <a:lstStyle>
            <a:extLst/>
          </a:lstStyle>
          <a:p>
            <a:r>
              <a:rPr lang="en-US" dirty="0" smtClean="0"/>
              <a:t>   RE Myth 589: “All Landlords are Greedy”</a:t>
            </a:r>
            <a:endParaRPr lang="en-US" dirty="0"/>
          </a:p>
        </p:txBody>
      </p:sp>
      <p:sp>
        <p:nvSpPr>
          <p:cNvPr id="6" name="Rectangle 5"/>
          <p:cNvSpPr>
            <a:spLocks noGrp="1"/>
          </p:cNvSpPr>
          <p:nvPr>
            <p:ph sz="quarter" idx="13"/>
          </p:nvPr>
        </p:nvSpPr>
        <p:spPr>
          <a:xfrm>
            <a:off x="304800" y="1428751"/>
            <a:ext cx="5181600" cy="3352799"/>
          </a:xfrm>
        </p:spPr>
        <p:txBody>
          <a:bodyPr>
            <a:normAutofit fontScale="77500" lnSpcReduction="20000"/>
          </a:bodyPr>
          <a:lstStyle>
            <a:extLst/>
          </a:lstStyle>
          <a:p>
            <a:pPr marL="0" indent="0">
              <a:buNone/>
            </a:pPr>
            <a:endParaRPr lang="en-US" altLang="x-none" dirty="0" smtClean="0"/>
          </a:p>
          <a:p>
            <a:pPr marL="274320" lvl="1"/>
            <a:r>
              <a:rPr lang="en-US" altLang="x-none" dirty="0" smtClean="0"/>
              <a:t>Landlords want ROI, just like you</a:t>
            </a:r>
          </a:p>
          <a:p>
            <a:pPr marL="274320" lvl="1"/>
            <a:r>
              <a:rPr lang="en-US" altLang="x-none" dirty="0" smtClean="0"/>
              <a:t>Landlords have lots of fixed costs &amp; only one time to set the price</a:t>
            </a:r>
          </a:p>
          <a:p>
            <a:pPr marL="274320" lvl="1"/>
            <a:r>
              <a:rPr lang="en-US" altLang="x-none" dirty="0" smtClean="0"/>
              <a:t>Brokers can make or break a deal</a:t>
            </a:r>
          </a:p>
          <a:p>
            <a:pPr marL="274320" lvl="1"/>
            <a:r>
              <a:rPr lang="en-US" altLang="x-none" dirty="0" smtClean="0"/>
              <a:t>Use Real Estate consultants like me on an hourly basis for the first small office.  Then use reps for larger spaces.</a:t>
            </a:r>
          </a:p>
          <a:p>
            <a:pPr marL="274320" lvl="1"/>
            <a:r>
              <a:rPr lang="en-US" dirty="0" smtClean="0"/>
              <a:t>Good landlords are your business partners</a:t>
            </a:r>
            <a:endParaRPr lang="en-US" altLang="x-none" dirty="0" smtClean="0"/>
          </a:p>
          <a:p>
            <a:pPr marL="274320" lvl="1"/>
            <a:r>
              <a:rPr lang="en-US" altLang="x-none" dirty="0" smtClean="0"/>
              <a:t>Finally,  Always have a good friend in real estate.</a:t>
            </a:r>
          </a:p>
        </p:txBody>
      </p:sp>
      <p:pic>
        <p:nvPicPr>
          <p:cNvPr id="2050" name="Picture 2" descr="C:\Program Files\Microsoft Office\MEDIA\CAGCAT10\j0233018.wmf"/>
          <p:cNvPicPr>
            <a:picLocks noChangeAspect="1" noChangeArrowheads="1"/>
          </p:cNvPicPr>
          <p:nvPr/>
        </p:nvPicPr>
        <p:blipFill>
          <a:blip r:embed="rId3" cstate="print"/>
          <a:srcRect/>
          <a:stretch>
            <a:fillRect/>
          </a:stretch>
        </p:blipFill>
        <p:spPr bwMode="auto">
          <a:xfrm>
            <a:off x="5562600" y="1581150"/>
            <a:ext cx="2574202" cy="261494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209550"/>
            <a:ext cx="8153400" cy="5304529"/>
          </a:xfrm>
          <a:prstGeom prst="rect">
            <a:avLst/>
          </a:prstGeom>
          <a:noFill/>
        </p:spPr>
        <p:txBody>
          <a:bodyPr wrap="square" rtlCol="0">
            <a:spAutoFit/>
          </a:bodyPr>
          <a:lstStyle/>
          <a:p>
            <a:pPr>
              <a:lnSpc>
                <a:spcPct val="85000"/>
              </a:lnSpc>
            </a:pPr>
            <a:endParaRPr lang="en-US" altLang="x-none" sz="4800" b="1" dirty="0" smtClean="0">
              <a:solidFill>
                <a:schemeClr val="tx1">
                  <a:lumMod val="95000"/>
                  <a:lumOff val="5000"/>
                </a:schemeClr>
              </a:solidFill>
            </a:endParaRPr>
          </a:p>
          <a:p>
            <a:pPr>
              <a:lnSpc>
                <a:spcPct val="85000"/>
              </a:lnSpc>
            </a:pPr>
            <a:r>
              <a:rPr lang="en-US" altLang="x-none" sz="4800" b="1" dirty="0" smtClean="0">
                <a:solidFill>
                  <a:schemeClr val="tx1">
                    <a:lumMod val="95000"/>
                    <a:lumOff val="5000"/>
                  </a:schemeClr>
                </a:solidFill>
              </a:rPr>
              <a:t>DOUGLAS LANE ALLEN, </a:t>
            </a:r>
          </a:p>
          <a:p>
            <a:pPr>
              <a:lnSpc>
                <a:spcPct val="85000"/>
              </a:lnSpc>
            </a:pPr>
            <a:r>
              <a:rPr lang="en-US" altLang="x-none" sz="4800" b="1" dirty="0" smtClean="0">
                <a:solidFill>
                  <a:schemeClr val="tx1">
                    <a:lumMod val="95000"/>
                    <a:lumOff val="5000"/>
                  </a:schemeClr>
                </a:solidFill>
              </a:rPr>
              <a:t>VP of sales and leasing for </a:t>
            </a:r>
          </a:p>
          <a:p>
            <a:pPr>
              <a:lnSpc>
                <a:spcPct val="85000"/>
              </a:lnSpc>
            </a:pPr>
            <a:r>
              <a:rPr lang="en-US" altLang="x-none" sz="4800" b="1" dirty="0" smtClean="0">
                <a:solidFill>
                  <a:schemeClr val="tx1">
                    <a:lumMod val="95000"/>
                    <a:lumOff val="5000"/>
                  </a:schemeClr>
                </a:solidFill>
              </a:rPr>
              <a:t>Peter Allen and Associates</a:t>
            </a:r>
          </a:p>
          <a:p>
            <a:pPr>
              <a:lnSpc>
                <a:spcPct val="85000"/>
              </a:lnSpc>
            </a:pPr>
            <a:r>
              <a:rPr lang="en-US" altLang="x-none" sz="4800" b="1" dirty="0" smtClean="0">
                <a:solidFill>
                  <a:schemeClr val="tx1">
                    <a:lumMod val="95000"/>
                    <a:lumOff val="5000"/>
                  </a:schemeClr>
                </a:solidFill>
              </a:rPr>
              <a:t>944 N. Main, Argo Pond</a:t>
            </a:r>
          </a:p>
          <a:p>
            <a:pPr>
              <a:lnSpc>
                <a:spcPct val="85000"/>
              </a:lnSpc>
            </a:pPr>
            <a:r>
              <a:rPr lang="en-US" sz="5400" b="1" dirty="0" smtClean="0">
                <a:ln>
                  <a:solidFill>
                    <a:schemeClr val="tx1">
                      <a:lumMod val="85000"/>
                      <a:lumOff val="15000"/>
                    </a:schemeClr>
                  </a:solidFill>
                </a:ln>
                <a:solidFill>
                  <a:schemeClr val="tx1">
                    <a:lumMod val="95000"/>
                    <a:lumOff val="5000"/>
                  </a:schemeClr>
                </a:solidFill>
                <a:hlinkClick r:id="rId2"/>
              </a:rPr>
              <a:t>douglas@ptallen.com</a:t>
            </a:r>
            <a:endParaRPr lang="en-US" sz="5400" b="1" dirty="0" smtClean="0">
              <a:ln>
                <a:solidFill>
                  <a:schemeClr val="tx1">
                    <a:lumMod val="85000"/>
                    <a:lumOff val="15000"/>
                  </a:schemeClr>
                </a:solidFill>
              </a:ln>
              <a:solidFill>
                <a:schemeClr val="tx1">
                  <a:lumMod val="95000"/>
                  <a:lumOff val="5000"/>
                </a:schemeClr>
              </a:solidFill>
            </a:endParaRPr>
          </a:p>
          <a:p>
            <a:pPr>
              <a:lnSpc>
                <a:spcPct val="85000"/>
              </a:lnSpc>
            </a:pPr>
            <a:r>
              <a:rPr lang="en-US" sz="4800" b="1" dirty="0" smtClean="0">
                <a:solidFill>
                  <a:schemeClr val="tx1">
                    <a:lumMod val="95000"/>
                    <a:lumOff val="5000"/>
                  </a:schemeClr>
                </a:solidFill>
              </a:rPr>
              <a:t>Mobile: 734.260.0857</a:t>
            </a:r>
          </a:p>
          <a:p>
            <a:endParaRPr lang="en-US" sz="4800" dirty="0">
              <a:solidFill>
                <a:schemeClr val="tx1">
                  <a:lumMod val="95000"/>
                  <a:lumOff val="5000"/>
                </a:schemeClr>
              </a:solidFill>
            </a:endParaRPr>
          </a:p>
        </p:txBody>
      </p:sp>
      <p:pic>
        <p:nvPicPr>
          <p:cNvPr id="3075" name="Picture 3" descr="C:\Program Files\Microsoft Office\MEDIA\CAGCAT10\j0216724.wmf"/>
          <p:cNvPicPr>
            <a:picLocks noChangeAspect="1" noChangeArrowheads="1"/>
          </p:cNvPicPr>
          <p:nvPr/>
        </p:nvPicPr>
        <p:blipFill>
          <a:blip r:embed="rId3" cstate="print"/>
          <a:srcRect/>
          <a:stretch>
            <a:fillRect/>
          </a:stretch>
        </p:blipFill>
        <p:spPr bwMode="auto">
          <a:xfrm>
            <a:off x="6934200" y="3028950"/>
            <a:ext cx="1450238" cy="1823314"/>
          </a:xfrm>
          <a:prstGeom prst="rect">
            <a:avLst/>
          </a:prstGeom>
          <a:noFill/>
        </p:spPr>
      </p:pic>
      <p:pic>
        <p:nvPicPr>
          <p:cNvPr id="3077" name="Picture 5" descr="C:\Program Files\Microsoft Office\MEDIA\CAGCAT10\j0297551.wmf"/>
          <p:cNvPicPr>
            <a:picLocks noChangeAspect="1" noChangeArrowheads="1"/>
          </p:cNvPicPr>
          <p:nvPr/>
        </p:nvPicPr>
        <p:blipFill>
          <a:blip r:embed="rId4" cstate="print"/>
          <a:srcRect/>
          <a:stretch>
            <a:fillRect/>
          </a:stretch>
        </p:blipFill>
        <p:spPr bwMode="auto">
          <a:xfrm>
            <a:off x="7696200" y="361950"/>
            <a:ext cx="1195121" cy="1823314"/>
          </a:xfrm>
          <a:prstGeom prst="rect">
            <a:avLst/>
          </a:prstGeom>
          <a:noFill/>
        </p:spPr>
      </p:pic>
      <p:pic>
        <p:nvPicPr>
          <p:cNvPr id="3079" name="Picture 7" descr="C:\Program Files\Microsoft Office\MEDIA\CAGCAT10\j0295241.gif"/>
          <p:cNvPicPr>
            <a:picLocks noChangeAspect="1" noChangeArrowheads="1" noCrop="1"/>
          </p:cNvPicPr>
          <p:nvPr/>
        </p:nvPicPr>
        <p:blipFill>
          <a:blip r:embed="rId5" cstate="print"/>
          <a:srcRect/>
          <a:stretch>
            <a:fillRect/>
          </a:stretch>
        </p:blipFill>
        <p:spPr bwMode="auto">
          <a:xfrm>
            <a:off x="6248400" y="4019550"/>
            <a:ext cx="676275" cy="1000125"/>
          </a:xfrm>
          <a:prstGeom prst="rect">
            <a:avLst/>
          </a:prstGeom>
          <a:noFill/>
        </p:spPr>
      </p:pic>
      <p:pic>
        <p:nvPicPr>
          <p:cNvPr id="3080" name="Picture 8" descr="C:\Program Files\Microsoft Office\MEDIA\CAGCAT10\j0233070.wmf"/>
          <p:cNvPicPr>
            <a:picLocks noChangeAspect="1" noChangeArrowheads="1"/>
          </p:cNvPicPr>
          <p:nvPr/>
        </p:nvPicPr>
        <p:blipFill>
          <a:blip r:embed="rId6" cstate="print"/>
          <a:srcRect/>
          <a:stretch>
            <a:fillRect/>
          </a:stretch>
        </p:blipFill>
        <p:spPr bwMode="auto">
          <a:xfrm>
            <a:off x="5943600" y="285750"/>
            <a:ext cx="1672141" cy="838200"/>
          </a:xfrm>
          <a:prstGeom prst="rect">
            <a:avLst/>
          </a:prstGeom>
          <a:noFill/>
        </p:spPr>
      </p:pic>
      <p:pic>
        <p:nvPicPr>
          <p:cNvPr id="3081" name="Picture 9" descr="C:\Program Files\Microsoft Office\MEDIA\CAGCAT10\j0195812.wmf"/>
          <p:cNvPicPr>
            <a:picLocks noChangeAspect="1" noChangeArrowheads="1"/>
          </p:cNvPicPr>
          <p:nvPr/>
        </p:nvPicPr>
        <p:blipFill>
          <a:blip r:embed="rId7" cstate="print"/>
          <a:srcRect/>
          <a:stretch>
            <a:fillRect/>
          </a:stretch>
        </p:blipFill>
        <p:spPr bwMode="auto">
          <a:xfrm>
            <a:off x="7961245" y="2343150"/>
            <a:ext cx="1182755" cy="1216914"/>
          </a:xfrm>
          <a:prstGeom prst="rect">
            <a:avLst/>
          </a:prstGeom>
          <a:noFill/>
        </p:spPr>
      </p:pic>
      <p:pic>
        <p:nvPicPr>
          <p:cNvPr id="3082" name="Picture 10" descr="C:\Program Files\Microsoft Office\MEDIA\CAGCAT10\j0234131.wmf"/>
          <p:cNvPicPr>
            <a:picLocks noChangeAspect="1" noChangeArrowheads="1"/>
          </p:cNvPicPr>
          <p:nvPr/>
        </p:nvPicPr>
        <p:blipFill>
          <a:blip r:embed="rId8" cstate="print"/>
          <a:srcRect/>
          <a:stretch>
            <a:fillRect/>
          </a:stretch>
        </p:blipFill>
        <p:spPr bwMode="auto">
          <a:xfrm>
            <a:off x="8167734" y="4105369"/>
            <a:ext cx="976266" cy="103813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ullscreen capture 7102012 33009 PM.jpg"/>
          <p:cNvPicPr>
            <a:picLocks noChangeAspect="1"/>
          </p:cNvPicPr>
          <p:nvPr/>
        </p:nvPicPr>
        <p:blipFill>
          <a:blip r:embed="rId3" cstate="print"/>
          <a:stretch>
            <a:fillRect/>
          </a:stretch>
        </p:blipFill>
        <p:spPr>
          <a:xfrm>
            <a:off x="0" y="0"/>
            <a:ext cx="9144000" cy="514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r>
              <a:rPr lang="en-US" dirty="0" smtClean="0"/>
              <a:t>Getting out of here?</a:t>
            </a:r>
            <a:endParaRPr lang="en-US" dirty="0"/>
          </a:p>
        </p:txBody>
      </p:sp>
      <p:sp>
        <p:nvSpPr>
          <p:cNvPr id="3" name="Rectangle 2"/>
          <p:cNvSpPr>
            <a:spLocks noGrp="1"/>
          </p:cNvSpPr>
          <p:nvPr>
            <p:ph sz="quarter" idx="13"/>
          </p:nvPr>
        </p:nvSpPr>
        <p:spPr>
          <a:xfrm>
            <a:off x="609600" y="1200150"/>
            <a:ext cx="3886200" cy="3657600"/>
          </a:xfrm>
        </p:spPr>
        <p:txBody>
          <a:bodyPr anchor="ctr">
            <a:normAutofit fontScale="92500" lnSpcReduction="10000"/>
          </a:bodyPr>
          <a:lstStyle>
            <a:extLst/>
          </a:lstStyle>
          <a:p>
            <a:pPr marL="274320" lvl="1"/>
            <a:r>
              <a:rPr lang="en-US" altLang="x-none" dirty="0" smtClean="0"/>
              <a:t>Before you move identify and weigh:</a:t>
            </a:r>
          </a:p>
          <a:p>
            <a:pPr marL="548640" lvl="2"/>
            <a:r>
              <a:rPr lang="en-US" altLang="x-none" dirty="0" smtClean="0"/>
              <a:t>Location</a:t>
            </a:r>
          </a:p>
          <a:p>
            <a:pPr marL="548640" lvl="2"/>
            <a:r>
              <a:rPr lang="en-US" altLang="x-none" dirty="0" smtClean="0"/>
              <a:t>Image</a:t>
            </a:r>
          </a:p>
          <a:p>
            <a:pPr marL="548640" lvl="2"/>
            <a:r>
              <a:rPr lang="en-US" altLang="x-none" dirty="0" smtClean="0"/>
              <a:t>Rent</a:t>
            </a:r>
          </a:p>
          <a:p>
            <a:pPr marL="548640" lvl="2"/>
            <a:r>
              <a:rPr lang="en-US" altLang="x-none" dirty="0" smtClean="0"/>
              <a:t>Size</a:t>
            </a:r>
          </a:p>
          <a:p>
            <a:pPr marL="548640" lvl="2"/>
            <a:r>
              <a:rPr lang="en-US" altLang="x-none" dirty="0" smtClean="0"/>
              <a:t>Layout</a:t>
            </a:r>
          </a:p>
          <a:p>
            <a:pPr marL="548640" lvl="2"/>
            <a:r>
              <a:rPr lang="en-US" altLang="x-none" dirty="0" smtClean="0"/>
              <a:t>Occupancy Date</a:t>
            </a:r>
          </a:p>
          <a:p>
            <a:pPr marL="548640" lvl="2"/>
            <a:r>
              <a:rPr lang="en-US" altLang="x-none" dirty="0" smtClean="0"/>
              <a:t>Special requirements</a:t>
            </a:r>
          </a:p>
          <a:p>
            <a:pPr marL="548640" lvl="2"/>
            <a:r>
              <a:rPr lang="en-US" altLang="x-none" dirty="0" smtClean="0"/>
              <a:t>Term of Lease</a:t>
            </a:r>
          </a:p>
        </p:txBody>
      </p:sp>
      <p:pic>
        <p:nvPicPr>
          <p:cNvPr id="10242" name="Picture 2" descr="Real Estate Development Feasibility Chart"/>
          <p:cNvPicPr>
            <a:picLocks noGrp="1" noChangeAspect="1" noChangeArrowheads="1"/>
          </p:cNvPicPr>
          <p:nvPr>
            <p:ph sz="quarter" idx="14"/>
          </p:nvPr>
        </p:nvPicPr>
        <p:blipFill>
          <a:blip r:embed="rId3" cstate="print"/>
          <a:srcRect/>
          <a:stretch>
            <a:fillRect/>
          </a:stretch>
        </p:blipFill>
        <p:spPr bwMode="auto">
          <a:xfrm>
            <a:off x="4267200" y="1581150"/>
            <a:ext cx="4495800" cy="2590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Rule of….</a:t>
            </a:r>
            <a:endParaRPr lang="en-US" dirty="0"/>
          </a:p>
        </p:txBody>
      </p:sp>
      <p:sp>
        <p:nvSpPr>
          <p:cNvPr id="5" name="TextBox 4"/>
          <p:cNvSpPr txBox="1"/>
          <p:nvPr/>
        </p:nvSpPr>
        <p:spPr>
          <a:xfrm>
            <a:off x="2590800" y="4095750"/>
            <a:ext cx="4724400" cy="369332"/>
          </a:xfrm>
          <a:prstGeom prst="rect">
            <a:avLst/>
          </a:prstGeom>
          <a:noFill/>
        </p:spPr>
        <p:txBody>
          <a:bodyPr wrap="square" rtlCol="0">
            <a:spAutoFit/>
          </a:bodyPr>
          <a:lstStyle/>
          <a:p>
            <a:r>
              <a:rPr lang="en-US" dirty="0" smtClean="0"/>
              <a:t>Clip Art usually sucks in </a:t>
            </a:r>
            <a:r>
              <a:rPr lang="en-US" dirty="0" err="1" smtClean="0"/>
              <a:t>powerpoints</a:t>
            </a:r>
            <a:endParaRPr lang="en-US" dirty="0" smtClean="0"/>
          </a:p>
        </p:txBody>
      </p:sp>
      <p:pic>
        <p:nvPicPr>
          <p:cNvPr id="25606" name="Picture 6" descr="C:\Users\hellogoodbye\AppData\Local\Microsoft\Windows\Temporary Internet Files\Content.IE5\P88979DF\MC900311556[1].wmf"/>
          <p:cNvPicPr>
            <a:picLocks noChangeAspect="1" noChangeArrowheads="1"/>
          </p:cNvPicPr>
          <p:nvPr/>
        </p:nvPicPr>
        <p:blipFill>
          <a:blip r:embed="rId2" cstate="print"/>
          <a:srcRect/>
          <a:stretch>
            <a:fillRect/>
          </a:stretch>
        </p:blipFill>
        <p:spPr bwMode="auto">
          <a:xfrm>
            <a:off x="3124201" y="1574994"/>
            <a:ext cx="1981200" cy="211834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 Commercial Real Estate Deal</a:t>
            </a:r>
            <a:endParaRPr lang="en-US" dirty="0"/>
          </a:p>
        </p:txBody>
      </p:sp>
      <p:sp>
        <p:nvSpPr>
          <p:cNvPr id="3" name="Text Placeholder 2"/>
          <p:cNvSpPr>
            <a:spLocks noGrp="1"/>
          </p:cNvSpPr>
          <p:nvPr>
            <p:ph type="body" idx="1"/>
          </p:nvPr>
        </p:nvSpPr>
        <p:spPr>
          <a:xfrm>
            <a:off x="990600" y="1428750"/>
            <a:ext cx="1219200" cy="2895600"/>
          </a:xfrm>
        </p:spPr>
        <p:txBody>
          <a:bodyPr>
            <a:normAutofit fontScale="92500" lnSpcReduction="10000"/>
          </a:bodyPr>
          <a:lstStyle/>
          <a:p>
            <a:r>
              <a:rPr lang="en-US" dirty="0" smtClean="0"/>
              <a:t>“Never leave the work of </a:t>
            </a:r>
            <a:r>
              <a:rPr lang="en-US" dirty="0" err="1" smtClean="0"/>
              <a:t>tmrw</a:t>
            </a:r>
            <a:r>
              <a:rPr lang="en-US" dirty="0" smtClean="0"/>
              <a:t> that you can do today, if you can do it the day after </a:t>
            </a:r>
            <a:r>
              <a:rPr lang="en-US" dirty="0" err="1" smtClean="0"/>
              <a:t>tmrw</a:t>
            </a:r>
            <a:r>
              <a:rPr lang="en-US" dirty="0" smtClean="0"/>
              <a:t>” – </a:t>
            </a:r>
            <a:r>
              <a:rPr lang="en-US" dirty="0" err="1" smtClean="0"/>
              <a:t>Stoyan</a:t>
            </a:r>
            <a:endParaRPr lang="en-US" dirty="0"/>
          </a:p>
        </p:txBody>
      </p:sp>
      <p:sp>
        <p:nvSpPr>
          <p:cNvPr id="4" name="Content Placeholder 3"/>
          <p:cNvSpPr>
            <a:spLocks noGrp="1"/>
          </p:cNvSpPr>
          <p:nvPr>
            <p:ph sz="quarter" idx="13"/>
          </p:nvPr>
        </p:nvSpPr>
        <p:spPr>
          <a:xfrm>
            <a:off x="2362200" y="1352550"/>
            <a:ext cx="6400800" cy="3886200"/>
          </a:xfrm>
        </p:spPr>
        <p:txBody>
          <a:bodyPr>
            <a:normAutofit fontScale="47500" lnSpcReduction="20000"/>
          </a:bodyPr>
          <a:lstStyle/>
          <a:p>
            <a:r>
              <a:rPr lang="en-US" dirty="0" smtClean="0"/>
              <a:t>Find locations you like via </a:t>
            </a:r>
            <a:r>
              <a:rPr lang="en-US" dirty="0" err="1" smtClean="0"/>
              <a:t>google</a:t>
            </a:r>
            <a:r>
              <a:rPr lang="en-US" dirty="0" smtClean="0"/>
              <a:t>, drive/walk bys, networking, broker’s help</a:t>
            </a:r>
          </a:p>
          <a:p>
            <a:r>
              <a:rPr lang="en-US" dirty="0" smtClean="0"/>
              <a:t>Call Owner or Broker</a:t>
            </a:r>
          </a:p>
          <a:p>
            <a:r>
              <a:rPr lang="en-US" dirty="0" smtClean="0"/>
              <a:t>View Properties, all in one day, take notes and pictures</a:t>
            </a:r>
          </a:p>
          <a:p>
            <a:r>
              <a:rPr lang="en-US" dirty="0" smtClean="0"/>
              <a:t>Select two or three based on critical likes and dislikes</a:t>
            </a:r>
          </a:p>
          <a:p>
            <a:r>
              <a:rPr lang="en-US" dirty="0" smtClean="0"/>
              <a:t>Present Letter of Intent to all three, or ask for one</a:t>
            </a:r>
          </a:p>
          <a:p>
            <a:r>
              <a:rPr lang="en-US" dirty="0" smtClean="0"/>
              <a:t>Make Deals Apples to Apples, look at Gross lease vs. Modified gross vs. NNN lease</a:t>
            </a:r>
          </a:p>
          <a:p>
            <a:r>
              <a:rPr lang="en-US" dirty="0" smtClean="0"/>
              <a:t>Confirm ALL details (i.e. </a:t>
            </a:r>
            <a:r>
              <a:rPr lang="en-US" i="1" dirty="0" smtClean="0"/>
              <a:t>well…where is the parking…who controls the temp?...what happens  to the taxes if you sell the building?)</a:t>
            </a:r>
          </a:p>
          <a:p>
            <a:r>
              <a:rPr lang="en-US" dirty="0" smtClean="0"/>
              <a:t>Sign an LOI</a:t>
            </a:r>
          </a:p>
          <a:p>
            <a:r>
              <a:rPr lang="en-US" dirty="0" smtClean="0"/>
              <a:t>Do your Due Diligence (Zoning, COR, internet speeds, etc.)</a:t>
            </a:r>
          </a:p>
          <a:p>
            <a:r>
              <a:rPr lang="en-US" dirty="0" smtClean="0"/>
              <a:t>Receive lease</a:t>
            </a:r>
          </a:p>
          <a:p>
            <a:r>
              <a:rPr lang="en-US" dirty="0" smtClean="0"/>
              <a:t>Consult Legal</a:t>
            </a:r>
          </a:p>
          <a:p>
            <a:r>
              <a:rPr lang="en-US" dirty="0" smtClean="0"/>
              <a:t>Sign lease, get keys, order furniture, </a:t>
            </a:r>
            <a:r>
              <a:rPr lang="en-US" dirty="0" err="1" smtClean="0"/>
              <a:t>utils</a:t>
            </a:r>
            <a:r>
              <a:rPr lang="en-US" dirty="0" smtClean="0"/>
              <a:t>.</a:t>
            </a:r>
          </a:p>
          <a:p>
            <a:r>
              <a:rPr lang="en-US" dirty="0" smtClean="0"/>
              <a:t>Have a Party, make sure you invite me</a:t>
            </a:r>
          </a:p>
          <a:p>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8110"/>
            <a:ext cx="8458200" cy="1005840"/>
          </a:xfrm>
        </p:spPr>
        <p:txBody>
          <a:bodyPr>
            <a:noAutofit/>
          </a:bodyPr>
          <a:lstStyle/>
          <a:p>
            <a:r>
              <a:rPr lang="en-US" sz="2800" dirty="0" smtClean="0"/>
              <a:t>	</a:t>
            </a:r>
            <a:r>
              <a:rPr lang="en-US" sz="3600" dirty="0" smtClean="0"/>
              <a:t>Real Estate Deduction </a:t>
            </a:r>
            <a:r>
              <a:rPr lang="en-US" sz="3600" dirty="0" smtClean="0"/>
              <a:t>Theorem</a:t>
            </a:r>
            <a:endParaRPr lang="en-US" sz="2800" dirty="0"/>
          </a:p>
        </p:txBody>
      </p:sp>
      <p:sp>
        <p:nvSpPr>
          <p:cNvPr id="4" name="TextBox 3"/>
          <p:cNvSpPr txBox="1"/>
          <p:nvPr/>
        </p:nvSpPr>
        <p:spPr>
          <a:xfrm>
            <a:off x="685800" y="1885950"/>
            <a:ext cx="8001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Solve for Total SF Needed: (# of FTE’s x 150 SF = T#SF</a:t>
            </a:r>
            <a:endParaRPr lang="en-US" sz="2400" b="1" dirty="0">
              <a:ln w="12700">
                <a:solidFill>
                  <a:schemeClr val="tx1">
                    <a:lumMod val="95000"/>
                    <a:lumOff val="5000"/>
                  </a:schemeClr>
                </a:solidFill>
                <a:prstDash val="solid"/>
              </a:ln>
              <a:noFill/>
              <a:effectLst>
                <a:outerShdw blurRad="25500" dist="23000" dir="7020000" algn="tl">
                  <a:srgbClr val="000000">
                    <a:alpha val="50000"/>
                  </a:srgbClr>
                </a:outerShdw>
              </a:effectLst>
            </a:endParaRPr>
          </a:p>
        </p:txBody>
      </p:sp>
      <p:sp>
        <p:nvSpPr>
          <p:cNvPr id="5" name="TextBox 4"/>
          <p:cNvSpPr txBox="1"/>
          <p:nvPr/>
        </p:nvSpPr>
        <p:spPr>
          <a:xfrm>
            <a:off x="685800" y="2343150"/>
            <a:ext cx="8001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Solve for Total Rent Per Month: T#SF x $/SF = $/Yr.</a:t>
            </a:r>
            <a:endParaRPr lang="en-US" sz="2400" b="1" dirty="0">
              <a:ln w="12700">
                <a:solidFill>
                  <a:schemeClr val="tx1">
                    <a:lumMod val="95000"/>
                    <a:lumOff val="5000"/>
                  </a:schemeClr>
                </a:solidFill>
                <a:prstDash val="solid"/>
              </a:ln>
              <a:noFill/>
              <a:effectLst>
                <a:outerShdw blurRad="25500" dist="23000" dir="7020000" algn="tl">
                  <a:srgbClr val="000000">
                    <a:alpha val="50000"/>
                  </a:srgbClr>
                </a:outerShdw>
              </a:effectLst>
            </a:endParaRPr>
          </a:p>
        </p:txBody>
      </p:sp>
      <p:sp>
        <p:nvSpPr>
          <p:cNvPr id="6" name="TextBox 5"/>
          <p:cNvSpPr txBox="1"/>
          <p:nvPr/>
        </p:nvSpPr>
        <p:spPr>
          <a:xfrm>
            <a:off x="685800" y="2800350"/>
            <a:ext cx="8001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smtClean="0">
                <a:ln w="12700">
                  <a:solidFill>
                    <a:schemeClr val="tx1">
                      <a:lumMod val="95000"/>
                      <a:lumOff val="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 solve for Total $/SF per FTE: $/Yr. / T#SF / #FTE’s</a:t>
            </a:r>
            <a:endParaRPr lang="en-US" sz="2400" b="1" dirty="0">
              <a:ln w="12700">
                <a:solidFill>
                  <a:schemeClr val="tx1">
                    <a:lumMod val="95000"/>
                    <a:lumOff val="5000"/>
                  </a:schemeClr>
                </a:solidFill>
                <a:prstDash val="solid"/>
              </a:ln>
              <a:noFill/>
              <a:effectLst>
                <a:outerShdw blurRad="25500" dist="23000" dir="7020000" algn="tl">
                  <a:srgbClr val="000000">
                    <a:alpha val="50000"/>
                  </a:srgbClr>
                </a:outerShdw>
              </a:effectLst>
            </a:endParaRPr>
          </a:p>
        </p:txBody>
      </p:sp>
      <p:sp>
        <p:nvSpPr>
          <p:cNvPr id="7" name="TextBox 6"/>
          <p:cNvSpPr txBox="1"/>
          <p:nvPr/>
        </p:nvSpPr>
        <p:spPr>
          <a:xfrm>
            <a:off x="1066800" y="3409950"/>
            <a:ext cx="7848600" cy="1292662"/>
          </a:xfrm>
          <a:prstGeom prst="rect">
            <a:avLst/>
          </a:prstGeom>
          <a:noFill/>
        </p:spPr>
        <p:txBody>
          <a:bodyPr wrap="square" rtlCol="0">
            <a:spAutoFit/>
          </a:bodyPr>
          <a:lstStyle/>
          <a:p>
            <a:r>
              <a:rPr lang="en-US" dirty="0" smtClean="0"/>
              <a:t>Example: 10 FTE’s x 150 SF for each FTE +  future growth (500/</a:t>
            </a:r>
            <a:r>
              <a:rPr lang="en-US" dirty="0" err="1" smtClean="0"/>
              <a:t>sf</a:t>
            </a:r>
            <a:r>
              <a:rPr lang="en-US" dirty="0" smtClean="0"/>
              <a:t>) = </a:t>
            </a:r>
            <a:r>
              <a:rPr lang="en-US" b="1" dirty="0" smtClean="0"/>
              <a:t>2000 SF</a:t>
            </a:r>
          </a:p>
          <a:p>
            <a:r>
              <a:rPr lang="en-US" dirty="0" smtClean="0"/>
              <a:t>You’re bringing in </a:t>
            </a:r>
            <a:r>
              <a:rPr lang="en-US" b="1" dirty="0" smtClean="0"/>
              <a:t>$200,000K/yr. </a:t>
            </a:r>
            <a:r>
              <a:rPr lang="en-US" dirty="0" smtClean="0"/>
              <a:t>in sales, so take </a:t>
            </a:r>
            <a:r>
              <a:rPr lang="en-US" sz="2400" b="1" dirty="0" smtClean="0"/>
              <a:t>15% to spend on rent</a:t>
            </a:r>
            <a:r>
              <a:rPr lang="en-US" dirty="0" smtClean="0"/>
              <a:t>.  That’s </a:t>
            </a:r>
            <a:r>
              <a:rPr lang="en-US" b="1" dirty="0" smtClean="0"/>
              <a:t>$30,000 you can spend on rent a year</a:t>
            </a:r>
            <a:r>
              <a:rPr lang="en-US" dirty="0" smtClean="0"/>
              <a:t>.  Divide that by 2000SF = </a:t>
            </a:r>
          </a:p>
          <a:p>
            <a:r>
              <a:rPr lang="en-US" b="1" dirty="0" smtClean="0"/>
              <a:t>$15/SF or $2,250 a yr. per FTE</a:t>
            </a:r>
            <a:endParaRPr lang="en-US" b="1" dirty="0"/>
          </a:p>
        </p:txBody>
      </p:sp>
      <p:sp>
        <p:nvSpPr>
          <p:cNvPr id="8" name="TextBox 7"/>
          <p:cNvSpPr txBox="1"/>
          <p:nvPr/>
        </p:nvSpPr>
        <p:spPr>
          <a:xfrm>
            <a:off x="2286000" y="1504950"/>
            <a:ext cx="3886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Deduce everything to $/SF/FTE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extLst/>
          </a:lstStyle>
          <a:p>
            <a:r>
              <a:rPr lang="en-US" dirty="0" smtClean="0"/>
              <a:t>Widescreen Graphics</a:t>
            </a:r>
            <a:endParaRPr lang="en-US" dirty="0"/>
          </a:p>
        </p:txBody>
      </p:sp>
      <p:sp>
        <p:nvSpPr>
          <p:cNvPr id="3" name="Rectangle 2"/>
          <p:cNvSpPr>
            <a:spLocks noGrp="1"/>
          </p:cNvSpPr>
          <p:nvPr>
            <p:ph type="body" idx="1"/>
          </p:nvPr>
        </p:nvSpPr>
        <p:spPr>
          <a:xfrm>
            <a:off x="609600" y="1504950"/>
            <a:ext cx="1600200" cy="3067050"/>
          </a:xfrm>
        </p:spPr>
        <p:txBody>
          <a:bodyPr/>
          <a:lstStyle>
            <a:extLst/>
          </a:lstStyle>
          <a:p>
            <a:r>
              <a:rPr lang="en-US" dirty="0" smtClean="0"/>
              <a:t>Even a single graphic, such as a chart, can be presented more dramatically in widescreen.</a:t>
            </a:r>
            <a:endParaRPr lang="en-US" dirty="0"/>
          </a:p>
        </p:txBody>
      </p:sp>
      <p:pic>
        <p:nvPicPr>
          <p:cNvPr id="7" name="Content Placeholder 6" descr="Fullscreen capture 7102012 34028 PM.jpg"/>
          <p:cNvPicPr>
            <a:picLocks noGrp="1" noChangeAspect="1"/>
          </p:cNvPicPr>
          <p:nvPr>
            <p:ph sz="quarter" idx="13"/>
          </p:nvPr>
        </p:nvPicPr>
        <p:blipFill>
          <a:blip r:embed="rId3"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71450"/>
            <a:ext cx="8991600" cy="1005840"/>
          </a:xfrm>
        </p:spPr>
        <p:txBody>
          <a:bodyPr>
            <a:noAutofit/>
          </a:bodyPr>
          <a:lstStyle/>
          <a:p>
            <a:r>
              <a:rPr lang="en-US" sz="3300" dirty="0" smtClean="0"/>
              <a:t>CFO…Where is our house? HR...Where is our home? </a:t>
            </a:r>
            <a:endParaRPr lang="en-US" sz="3300" dirty="0"/>
          </a:p>
        </p:txBody>
      </p:sp>
      <p:sp>
        <p:nvSpPr>
          <p:cNvPr id="3" name="Content Placeholder 2"/>
          <p:cNvSpPr>
            <a:spLocks noGrp="1"/>
          </p:cNvSpPr>
          <p:nvPr>
            <p:ph sz="quarter" idx="13"/>
          </p:nvPr>
        </p:nvSpPr>
        <p:spPr>
          <a:xfrm>
            <a:off x="609600" y="1919818"/>
            <a:ext cx="3657600" cy="2785532"/>
          </a:xfrm>
        </p:spPr>
        <p:txBody>
          <a:bodyPr>
            <a:normAutofit fontScale="32500" lnSpcReduction="20000"/>
          </a:bodyPr>
          <a:lstStyle/>
          <a:p>
            <a:r>
              <a:rPr lang="en-US" dirty="0" smtClean="0">
                <a:hlinkClick r:id="rId2"/>
              </a:rPr>
              <a:t>SUBURB OFFICE</a:t>
            </a:r>
            <a:endParaRPr lang="en-US" dirty="0" smtClean="0"/>
          </a:p>
          <a:p>
            <a:r>
              <a:rPr lang="en-US" dirty="0" smtClean="0"/>
              <a:t>2,500 SF (more room for growth)</a:t>
            </a:r>
          </a:p>
          <a:p>
            <a:r>
              <a:rPr lang="en-US" dirty="0" smtClean="0"/>
              <a:t>New Construction, Lots of glass</a:t>
            </a:r>
          </a:p>
          <a:p>
            <a:r>
              <a:rPr lang="en-US" dirty="0" smtClean="0"/>
              <a:t>Crappy shared entrance</a:t>
            </a:r>
          </a:p>
          <a:p>
            <a:r>
              <a:rPr lang="en-US" dirty="0" smtClean="0">
                <a:hlinkClick r:id="rId3"/>
              </a:rPr>
              <a:t>Walk score: 50</a:t>
            </a:r>
            <a:endParaRPr lang="en-US" dirty="0" smtClean="0"/>
          </a:p>
          <a:p>
            <a:r>
              <a:rPr lang="en-US" dirty="0" smtClean="0"/>
              <a:t>Lease says tenant responsible for HVAC</a:t>
            </a:r>
          </a:p>
          <a:p>
            <a:r>
              <a:rPr lang="en-US" dirty="0" smtClean="0"/>
              <a:t>Great signage (15K cars a day)</a:t>
            </a:r>
          </a:p>
          <a:p>
            <a:r>
              <a:rPr lang="en-US" dirty="0" smtClean="0"/>
              <a:t>Close to CFO’s house</a:t>
            </a:r>
          </a:p>
          <a:p>
            <a:r>
              <a:rPr lang="en-US" dirty="0" smtClean="0"/>
              <a:t>Owner drinks Diet Monster</a:t>
            </a:r>
          </a:p>
          <a:p>
            <a:r>
              <a:rPr lang="en-US" dirty="0" smtClean="0"/>
              <a:t>$10/SF in TI + 5 months Free rent</a:t>
            </a:r>
          </a:p>
          <a:p>
            <a:r>
              <a:rPr lang="en-US" dirty="0" smtClean="0"/>
              <a:t>Need to drive for everything but has parking</a:t>
            </a:r>
          </a:p>
          <a:p>
            <a:r>
              <a:rPr lang="en-US" dirty="0" smtClean="0"/>
              <a:t>Lacks character and </a:t>
            </a:r>
            <a:r>
              <a:rPr lang="en-US" dirty="0" err="1" smtClean="0"/>
              <a:t>memerableness</a:t>
            </a:r>
            <a:r>
              <a:rPr lang="en-US" dirty="0" smtClean="0"/>
              <a:t>  </a:t>
            </a:r>
          </a:p>
          <a:p>
            <a:r>
              <a:rPr lang="en-US" dirty="0" smtClean="0"/>
              <a:t>Rental Rate:</a:t>
            </a:r>
            <a:r>
              <a:rPr lang="en-US" b="1" dirty="0" smtClean="0"/>
              <a:t>$15</a:t>
            </a:r>
            <a:r>
              <a:rPr lang="en-US" b="1" i="1" dirty="0" smtClean="0"/>
              <a:t>/SF/Year</a:t>
            </a:r>
            <a:endParaRPr lang="en-US" dirty="0" smtClean="0"/>
          </a:p>
          <a:p>
            <a:endParaRPr lang="en-US" dirty="0"/>
          </a:p>
        </p:txBody>
      </p:sp>
      <p:sp>
        <p:nvSpPr>
          <p:cNvPr id="4" name="Content Placeholder 3"/>
          <p:cNvSpPr>
            <a:spLocks noGrp="1"/>
          </p:cNvSpPr>
          <p:nvPr>
            <p:ph sz="quarter" idx="14"/>
          </p:nvPr>
        </p:nvSpPr>
        <p:spPr>
          <a:xfrm>
            <a:off x="4800600" y="1919818"/>
            <a:ext cx="4343400" cy="2709332"/>
          </a:xfrm>
        </p:spPr>
        <p:txBody>
          <a:bodyPr>
            <a:normAutofit fontScale="40000" lnSpcReduction="20000"/>
          </a:bodyPr>
          <a:lstStyle/>
          <a:p>
            <a:r>
              <a:rPr lang="en-US" sz="2000" dirty="0" smtClean="0">
                <a:hlinkClick r:id="rId4"/>
              </a:rPr>
              <a:t>MAIN STREET OFFICE</a:t>
            </a:r>
            <a:endParaRPr lang="en-US" sz="2000" dirty="0" smtClean="0"/>
          </a:p>
          <a:p>
            <a:r>
              <a:rPr lang="en-US" sz="2000" dirty="0" smtClean="0"/>
              <a:t>Total Space Available: 2,000 </a:t>
            </a:r>
            <a:r>
              <a:rPr lang="en-US" sz="2000" i="1" dirty="0" smtClean="0"/>
              <a:t>SF</a:t>
            </a:r>
          </a:p>
          <a:p>
            <a:r>
              <a:rPr lang="en-US" sz="2000" dirty="0" smtClean="0"/>
              <a:t>Historic Bldg. with upgrades</a:t>
            </a:r>
          </a:p>
          <a:p>
            <a:r>
              <a:rPr lang="en-US" sz="2000" dirty="0" smtClean="0"/>
              <a:t>$5/SF in TI, 2 months free rent</a:t>
            </a:r>
          </a:p>
          <a:p>
            <a:r>
              <a:rPr lang="en-US" sz="2000" dirty="0" smtClean="0">
                <a:hlinkClick r:id="rId5"/>
              </a:rPr>
              <a:t>Walk score:  91</a:t>
            </a:r>
            <a:endParaRPr lang="en-US" sz="2000" dirty="0" smtClean="0"/>
          </a:p>
          <a:p>
            <a:r>
              <a:rPr lang="en-US" sz="2000" dirty="0" smtClean="0"/>
              <a:t>Owner brews his own beer</a:t>
            </a:r>
          </a:p>
          <a:p>
            <a:r>
              <a:rPr lang="en-US" sz="2000" dirty="0" smtClean="0"/>
              <a:t>CFO hates parking in structures</a:t>
            </a:r>
          </a:p>
          <a:p>
            <a:r>
              <a:rPr lang="en-US" sz="2000" dirty="0" smtClean="0"/>
              <a:t>Only building in town using geothermal energy</a:t>
            </a:r>
          </a:p>
          <a:p>
            <a:r>
              <a:rPr lang="en-US" sz="2000" dirty="0" smtClean="0"/>
              <a:t>Noisy café underneath, super cute, but flaky wait staff, bomb macchiato</a:t>
            </a:r>
          </a:p>
          <a:p>
            <a:r>
              <a:rPr lang="en-US" sz="2000" dirty="0" smtClean="0"/>
              <a:t>No elevator, no parking, alley stinks </a:t>
            </a:r>
            <a:r>
              <a:rPr lang="en-US" sz="2000" dirty="0" smtClean="0">
                <a:sym typeface="Wingdings" pitchFamily="2" charset="2"/>
              </a:rPr>
              <a:t></a:t>
            </a:r>
            <a:endParaRPr lang="en-US" sz="2000" dirty="0" smtClean="0"/>
          </a:p>
          <a:p>
            <a:r>
              <a:rPr lang="en-US" sz="2000" dirty="0" smtClean="0"/>
              <a:t>Heavy Cool Factor,  original wood floors, no offices though, bathroom sucks, great view</a:t>
            </a:r>
          </a:p>
          <a:p>
            <a:r>
              <a:rPr lang="en-US" sz="2000" dirty="0" smtClean="0"/>
              <a:t>3</a:t>
            </a:r>
            <a:r>
              <a:rPr lang="en-US" sz="2000" baseline="30000" dirty="0" smtClean="0"/>
              <a:t>rd</a:t>
            </a:r>
            <a:r>
              <a:rPr lang="en-US" sz="2000" dirty="0" smtClean="0"/>
              <a:t> floor could be available in 2 years.</a:t>
            </a:r>
          </a:p>
          <a:p>
            <a:r>
              <a:rPr lang="en-US" sz="2000" dirty="0" smtClean="0"/>
              <a:t>Rental Rate: </a:t>
            </a:r>
            <a:r>
              <a:rPr lang="en-US" sz="2000" b="1" dirty="0" smtClean="0"/>
              <a:t>$20</a:t>
            </a:r>
            <a:r>
              <a:rPr lang="en-US" sz="2000" b="1" i="1" dirty="0" smtClean="0"/>
              <a:t> /SF/Year</a:t>
            </a:r>
            <a:endParaRPr lang="en-US" sz="2000" dirty="0" smtClean="0"/>
          </a:p>
          <a:p>
            <a:pPr>
              <a:buNone/>
            </a:pPr>
            <a:endParaRPr lang="en-US" sz="2000" dirty="0"/>
          </a:p>
        </p:txBody>
      </p:sp>
      <p:sp>
        <p:nvSpPr>
          <p:cNvPr id="5" name="Text Placeholder 4"/>
          <p:cNvSpPr>
            <a:spLocks noGrp="1"/>
          </p:cNvSpPr>
          <p:nvPr>
            <p:ph type="body" sz="quarter" idx="18"/>
          </p:nvPr>
        </p:nvSpPr>
        <p:spPr/>
        <p:txBody>
          <a:bodyPr/>
          <a:lstStyle/>
          <a:p>
            <a:r>
              <a:rPr lang="en-US" dirty="0" smtClean="0"/>
              <a:t>OPTION 1</a:t>
            </a:r>
            <a:endParaRPr lang="en-US" dirty="0"/>
          </a:p>
        </p:txBody>
      </p:sp>
      <p:sp>
        <p:nvSpPr>
          <p:cNvPr id="6" name="Text Placeholder 5"/>
          <p:cNvSpPr>
            <a:spLocks noGrp="1"/>
          </p:cNvSpPr>
          <p:nvPr>
            <p:ph type="body" sz="quarter" idx="19"/>
          </p:nvPr>
        </p:nvSpPr>
        <p:spPr/>
        <p:txBody>
          <a:bodyPr/>
          <a:lstStyle/>
          <a:p>
            <a:r>
              <a:rPr lang="en-US" dirty="0" smtClean="0"/>
              <a:t>OPTION 2</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Rectangle 2"/>
          <p:cNvSpPr>
            <a:spLocks noGrp="1"/>
          </p:cNvSpPr>
          <p:nvPr>
            <p:ph type="body" sz="half" idx="2"/>
          </p:nvPr>
        </p:nvSpPr>
        <p:spPr/>
        <p:txBody>
          <a:bodyPr>
            <a:noAutofit/>
          </a:bodyPr>
          <a:lstStyle>
            <a:extLst/>
          </a:lstStyle>
          <a:p>
            <a:r>
              <a:rPr lang="en-US" sz="1800" i="1" dirty="0" smtClean="0"/>
              <a:t>Remember to add up ALL the terms of the deal, identify ALL the risks, add up all the years of the lease and then analyze that number against your happiness and productivity in the space.</a:t>
            </a:r>
            <a:endParaRPr lang="en-US" sz="1800" i="1" dirty="0"/>
          </a:p>
        </p:txBody>
      </p:sp>
      <p:sp>
        <p:nvSpPr>
          <p:cNvPr id="4" name="Rectangle 3"/>
          <p:cNvSpPr>
            <a:spLocks noGrp="1"/>
          </p:cNvSpPr>
          <p:nvPr>
            <p:ph type="title"/>
          </p:nvPr>
        </p:nvSpPr>
        <p:spPr/>
        <p:txBody>
          <a:bodyPr>
            <a:normAutofit fontScale="90000"/>
          </a:bodyPr>
          <a:lstStyle>
            <a:extLst/>
          </a:lstStyle>
          <a:p>
            <a:r>
              <a:rPr lang="en-US" dirty="0" smtClean="0"/>
              <a:t>How can you make this deal happen?</a:t>
            </a:r>
            <a:endParaRPr lang="en-US" dirty="0"/>
          </a:p>
        </p:txBody>
      </p:sp>
      <p:pic>
        <p:nvPicPr>
          <p:cNvPr id="8" name="j0178459.jpg"/>
          <p:cNvPicPr>
            <a:picLocks noGrp="1" noChangeAspect="1"/>
          </p:cNvPicPr>
          <p:nvPr>
            <p:ph type="pic" idx="1"/>
          </p:nvPr>
        </p:nvPicPr>
        <p:blipFill>
          <a:blip r:embed="rId3" cstate="print"/>
          <a:srcRect t="16280" b="16280"/>
          <a:stretch>
            <a:fillRect/>
          </a:stretch>
        </p:blipFill>
        <p:spPr/>
      </p:pic>
      <p:pic>
        <p:nvPicPr>
          <p:cNvPr id="6145" name="Picture 1" descr="C:\Program Files\Microsoft Office\MEDIA\CAGCAT10\j0283209.gif"/>
          <p:cNvPicPr>
            <a:picLocks noChangeAspect="1" noChangeArrowheads="1" noCrop="1"/>
          </p:cNvPicPr>
          <p:nvPr/>
        </p:nvPicPr>
        <p:blipFill>
          <a:blip r:embed="rId4" cstate="print"/>
          <a:srcRect/>
          <a:stretch>
            <a:fillRect/>
          </a:stretch>
        </p:blipFill>
        <p:spPr bwMode="auto">
          <a:xfrm>
            <a:off x="1524001" y="0"/>
            <a:ext cx="7772400" cy="3409950"/>
          </a:xfrm>
          <a:prstGeom prst="rect">
            <a:avLst/>
          </a:prstGeom>
          <a:noFill/>
        </p:spPr>
      </p:pic>
      <p:pic>
        <p:nvPicPr>
          <p:cNvPr id="6146" name="Picture 2" descr="C:\Users\hellogoodbye\AppData\Local\Microsoft\Windows\Temporary Internet Files\Content.IE5\52IGQ2WG\MP900442197[1].jpg"/>
          <p:cNvPicPr>
            <a:picLocks noChangeAspect="1" noChangeArrowheads="1"/>
          </p:cNvPicPr>
          <p:nvPr/>
        </p:nvPicPr>
        <p:blipFill>
          <a:blip r:embed="rId5" cstate="print"/>
          <a:srcRect/>
          <a:stretch>
            <a:fillRect/>
          </a:stretch>
        </p:blipFill>
        <p:spPr bwMode="auto">
          <a:xfrm>
            <a:off x="1524000" y="0"/>
            <a:ext cx="7848600" cy="3409950"/>
          </a:xfrm>
          <a:prstGeom prst="rect">
            <a:avLst/>
          </a:prstGeom>
          <a:noFill/>
        </p:spPr>
      </p:pic>
      <p:sp>
        <p:nvSpPr>
          <p:cNvPr id="7" name="TextBox 6"/>
          <p:cNvSpPr txBox="1"/>
          <p:nvPr/>
        </p:nvSpPr>
        <p:spPr>
          <a:xfrm>
            <a:off x="2209800" y="1581150"/>
            <a:ext cx="1676400" cy="381000"/>
          </a:xfrm>
          <a:prstGeom prst="rect">
            <a:avLst/>
          </a:prstGeom>
          <a:noFill/>
        </p:spPr>
        <p:txBody>
          <a:bodyPr wrap="square" rtlCol="0">
            <a:spAutoFit/>
          </a:bodyPr>
          <a:lstStyle/>
          <a:p>
            <a:r>
              <a:rPr lang="en-US" dirty="0" smtClean="0">
                <a:ln>
                  <a:solidFill>
                    <a:schemeClr val="tx1">
                      <a:lumMod val="85000"/>
                    </a:schemeClr>
                  </a:solidFill>
                </a:ln>
              </a:rPr>
              <a:t>Use less space</a:t>
            </a:r>
            <a:endParaRPr lang="en-US" dirty="0">
              <a:ln>
                <a:solidFill>
                  <a:schemeClr val="tx1">
                    <a:lumMod val="85000"/>
                  </a:schemeClr>
                </a:solidFill>
              </a:ln>
            </a:endParaRPr>
          </a:p>
        </p:txBody>
      </p:sp>
      <p:sp>
        <p:nvSpPr>
          <p:cNvPr id="10" name="TextBox 9"/>
          <p:cNvSpPr txBox="1"/>
          <p:nvPr/>
        </p:nvSpPr>
        <p:spPr>
          <a:xfrm>
            <a:off x="7239000" y="1657350"/>
            <a:ext cx="2362200" cy="369332"/>
          </a:xfrm>
          <a:prstGeom prst="rect">
            <a:avLst/>
          </a:prstGeom>
          <a:noFill/>
        </p:spPr>
        <p:txBody>
          <a:bodyPr wrap="square" rtlCol="0">
            <a:spAutoFit/>
          </a:bodyPr>
          <a:lstStyle/>
          <a:p>
            <a:r>
              <a:rPr lang="en-US" dirty="0" smtClean="0">
                <a:effectLst>
                  <a:reflection blurRad="6350" stA="60000" endA="900" endPos="58000" dir="5400000" sy="-100000" algn="bl" rotWithShape="0"/>
                </a:effectLst>
              </a:rPr>
              <a:t>Hire smaller people</a:t>
            </a:r>
            <a:endParaRPr lang="en-US" dirty="0">
              <a:effectLst>
                <a:reflection blurRad="6350" stA="60000" endA="900" endPos="58000" dir="5400000" sy="-100000" algn="bl" rotWithShape="0"/>
              </a:effectLst>
            </a:endParaRPr>
          </a:p>
        </p:txBody>
      </p:sp>
      <p:sp>
        <p:nvSpPr>
          <p:cNvPr id="11" name="TextBox 10"/>
          <p:cNvSpPr txBox="1"/>
          <p:nvPr/>
        </p:nvSpPr>
        <p:spPr>
          <a:xfrm>
            <a:off x="5943600" y="3028950"/>
            <a:ext cx="2743200" cy="369332"/>
          </a:xfrm>
          <a:prstGeom prst="rect">
            <a:avLst/>
          </a:prstGeom>
          <a:noFill/>
        </p:spPr>
        <p:txBody>
          <a:bodyPr wrap="square" rtlCol="0">
            <a:spAutoFit/>
          </a:bodyPr>
          <a:lstStyle/>
          <a:p>
            <a:r>
              <a:rPr lang="en-US" dirty="0" smtClean="0">
                <a:solidFill>
                  <a:schemeClr val="accent3">
                    <a:lumMod val="20000"/>
                    <a:lumOff val="80000"/>
                  </a:schemeClr>
                </a:solidFill>
                <a:effectLst>
                  <a:outerShdw blurRad="38100" dist="38100" dir="2700000" algn="tl">
                    <a:srgbClr val="000000">
                      <a:alpha val="43137"/>
                    </a:srgbClr>
                  </a:outerShdw>
                </a:effectLst>
              </a:rPr>
              <a:t>Bring in more investors</a:t>
            </a:r>
          </a:p>
        </p:txBody>
      </p:sp>
      <p:sp>
        <p:nvSpPr>
          <p:cNvPr id="12" name="TextBox 11"/>
          <p:cNvSpPr txBox="1"/>
          <p:nvPr/>
        </p:nvSpPr>
        <p:spPr>
          <a:xfrm>
            <a:off x="5791200" y="2190750"/>
            <a:ext cx="1676400" cy="381000"/>
          </a:xfrm>
          <a:prstGeom prst="rect">
            <a:avLst/>
          </a:prstGeom>
          <a:noFill/>
        </p:spPr>
        <p:txBody>
          <a:bodyPr wrap="square" rtlCol="0">
            <a:spAutoFit/>
          </a:bodyPr>
          <a:lstStyle/>
          <a:p>
            <a:r>
              <a:rPr lang="en-US" dirty="0" smtClean="0">
                <a:effectLst>
                  <a:reflection blurRad="6350" stA="55000" endA="300" endPos="45500" dir="5400000" sy="-100000" algn="bl" rotWithShape="0"/>
                </a:effectLst>
              </a:rPr>
              <a:t>Cut salaries</a:t>
            </a:r>
            <a:endParaRPr lang="en-US" dirty="0">
              <a:effectLst>
                <a:reflection blurRad="6350" stA="55000" endA="300" endPos="45500" dir="5400000" sy="-100000" algn="bl" rotWithShape="0"/>
              </a:effectLst>
            </a:endParaRPr>
          </a:p>
        </p:txBody>
      </p:sp>
      <p:sp>
        <p:nvSpPr>
          <p:cNvPr id="13" name="TextBox 12"/>
          <p:cNvSpPr txBox="1"/>
          <p:nvPr/>
        </p:nvSpPr>
        <p:spPr>
          <a:xfrm>
            <a:off x="1905000" y="2190750"/>
            <a:ext cx="3962400" cy="461665"/>
          </a:xfrm>
          <a:prstGeom prst="rect">
            <a:avLst/>
          </a:prstGeom>
          <a:noFill/>
        </p:spPr>
        <p:txBody>
          <a:bodyPr wrap="square" rtlCol="0">
            <a:spAutoFit/>
          </a:bodyPr>
          <a:lstStyle/>
          <a:p>
            <a:r>
              <a:rPr lang="en-US" sz="2400" dirty="0" smtClean="0">
                <a:ln>
                  <a:solidFill>
                    <a:schemeClr val="bg1">
                      <a:lumMod val="85000"/>
                      <a:lumOff val="15000"/>
                    </a:schemeClr>
                  </a:solidFill>
                </a:ln>
              </a:rPr>
              <a:t>Ask for reduced rent/Free rent</a:t>
            </a:r>
            <a:endParaRPr lang="en-US" sz="2400" dirty="0">
              <a:ln>
                <a:solidFill>
                  <a:schemeClr val="bg1">
                    <a:lumMod val="85000"/>
                    <a:lumOff val="15000"/>
                  </a:schemeClr>
                </a:solidFill>
              </a:ln>
            </a:endParaRPr>
          </a:p>
        </p:txBody>
      </p:sp>
      <p:sp>
        <p:nvSpPr>
          <p:cNvPr id="14" name="TextBox 13"/>
          <p:cNvSpPr txBox="1"/>
          <p:nvPr/>
        </p:nvSpPr>
        <p:spPr>
          <a:xfrm>
            <a:off x="1524000" y="590550"/>
            <a:ext cx="3200400" cy="646331"/>
          </a:xfrm>
          <a:prstGeom prst="rect">
            <a:avLst/>
          </a:prstGeom>
          <a:noFill/>
        </p:spPr>
        <p:txBody>
          <a:bodyPr wrap="square" rtlCol="0">
            <a:spAutoFit/>
          </a:bodyPr>
          <a:lstStyle/>
          <a:p>
            <a:r>
              <a:rPr lang="en-US" dirty="0" smtClean="0">
                <a:ln>
                  <a:solidFill>
                    <a:schemeClr val="tx2">
                      <a:lumMod val="75000"/>
                    </a:schemeClr>
                  </a:solidFill>
                </a:ln>
              </a:rPr>
              <a:t>Ask for less </a:t>
            </a:r>
            <a:r>
              <a:rPr lang="en-US" dirty="0" err="1" smtClean="0">
                <a:ln>
                  <a:solidFill>
                    <a:schemeClr val="tx2">
                      <a:lumMod val="75000"/>
                    </a:schemeClr>
                  </a:solidFill>
                </a:ln>
              </a:rPr>
              <a:t>buildout</a:t>
            </a:r>
            <a:r>
              <a:rPr lang="en-US" dirty="0" smtClean="0">
                <a:ln>
                  <a:solidFill>
                    <a:schemeClr val="tx2">
                      <a:lumMod val="75000"/>
                    </a:schemeClr>
                  </a:solidFill>
                </a:ln>
              </a:rPr>
              <a:t> </a:t>
            </a:r>
            <a:r>
              <a:rPr lang="en-US" dirty="0" smtClean="0">
                <a:ln>
                  <a:solidFill>
                    <a:schemeClr val="tx2">
                      <a:lumMod val="75000"/>
                    </a:schemeClr>
                  </a:solidFill>
                </a:ln>
              </a:rPr>
              <a:t>in hopes of cutting the rent</a:t>
            </a:r>
            <a:endParaRPr lang="en-US" dirty="0">
              <a:ln>
                <a:solidFill>
                  <a:schemeClr val="tx2">
                    <a:lumMod val="75000"/>
                  </a:schemeClr>
                </a:solidFill>
              </a:ln>
            </a:endParaRPr>
          </a:p>
        </p:txBody>
      </p:sp>
      <p:sp>
        <p:nvSpPr>
          <p:cNvPr id="16" name="TextBox 15"/>
          <p:cNvSpPr txBox="1"/>
          <p:nvPr/>
        </p:nvSpPr>
        <p:spPr>
          <a:xfrm>
            <a:off x="4343400" y="971550"/>
            <a:ext cx="3048000" cy="1200329"/>
          </a:xfrm>
          <a:prstGeom prst="rect">
            <a:avLst/>
          </a:prstGeom>
          <a:noFill/>
        </p:spPr>
        <p:txBody>
          <a:bodyPr wrap="square" rtlCol="0">
            <a:spAutoFit/>
          </a:bodyPr>
          <a:lstStyle/>
          <a:p>
            <a:r>
              <a:rPr lang="en-US" sz="3600" dirty="0" smtClean="0">
                <a:ln>
                  <a:solidFill>
                    <a:schemeClr val="bg1">
                      <a:lumMod val="65000"/>
                      <a:lumOff val="35000"/>
                    </a:schemeClr>
                  </a:solidFill>
                </a:ln>
              </a:rPr>
              <a:t>INCREASE REVENUE!!!!</a:t>
            </a:r>
            <a:endParaRPr lang="en-US" sz="3600" dirty="0">
              <a:ln>
                <a:solidFill>
                  <a:schemeClr val="bg1">
                    <a:lumMod val="65000"/>
                    <a:lumOff val="35000"/>
                  </a:schemeClr>
                </a:solidFill>
              </a:ln>
            </a:endParaRPr>
          </a:p>
        </p:txBody>
      </p:sp>
      <p:sp>
        <p:nvSpPr>
          <p:cNvPr id="18" name="TextBox 17"/>
          <p:cNvSpPr txBox="1"/>
          <p:nvPr/>
        </p:nvSpPr>
        <p:spPr>
          <a:xfrm>
            <a:off x="6019800" y="449818"/>
            <a:ext cx="2743200" cy="369332"/>
          </a:xfrm>
          <a:prstGeom prst="rect">
            <a:avLst/>
          </a:prstGeom>
          <a:noFill/>
        </p:spPr>
        <p:txBody>
          <a:bodyPr wrap="square" rtlCol="0">
            <a:spAutoFit/>
          </a:bodyPr>
          <a:lstStyle/>
          <a:p>
            <a:r>
              <a:rPr lang="en-US" dirty="0" smtClean="0">
                <a:solidFill>
                  <a:schemeClr val="accent3">
                    <a:lumMod val="20000"/>
                    <a:lumOff val="80000"/>
                  </a:schemeClr>
                </a:solidFill>
                <a:effectLst>
                  <a:outerShdw blurRad="38100" dist="38100" dir="2700000" algn="tl">
                    <a:srgbClr val="000000">
                      <a:alpha val="43137"/>
                    </a:srgbClr>
                  </a:outerShdw>
                </a:effectLst>
              </a:rPr>
              <a:t>Sign a longer lease</a:t>
            </a:r>
          </a:p>
        </p:txBody>
      </p:sp>
      <p:sp>
        <p:nvSpPr>
          <p:cNvPr id="19" name="TextBox 18"/>
          <p:cNvSpPr txBox="1"/>
          <p:nvPr/>
        </p:nvSpPr>
        <p:spPr>
          <a:xfrm>
            <a:off x="2286000" y="2876550"/>
            <a:ext cx="3200400" cy="369332"/>
          </a:xfrm>
          <a:prstGeom prst="rect">
            <a:avLst/>
          </a:prstGeom>
          <a:noFill/>
        </p:spPr>
        <p:txBody>
          <a:bodyPr wrap="square" rtlCol="0">
            <a:spAutoFit/>
          </a:bodyPr>
          <a:lstStyle/>
          <a:p>
            <a:r>
              <a:rPr lang="en-US" dirty="0" smtClean="0">
                <a:ln>
                  <a:solidFill>
                    <a:schemeClr val="tx2">
                      <a:lumMod val="75000"/>
                    </a:schemeClr>
                  </a:solidFill>
                </a:ln>
              </a:rPr>
              <a:t>Back load lease</a:t>
            </a:r>
            <a:endParaRPr lang="en-US" dirty="0">
              <a:ln>
                <a:solidFill>
                  <a:schemeClr val="tx2">
                    <a:lumMod val="75000"/>
                  </a:schemeClr>
                </a:solidFill>
              </a:ln>
            </a:endParaRPr>
          </a:p>
        </p:txBody>
      </p:sp>
      <p:sp>
        <p:nvSpPr>
          <p:cNvPr id="20" name="TextBox 19"/>
          <p:cNvSpPr txBox="1"/>
          <p:nvPr/>
        </p:nvSpPr>
        <p:spPr>
          <a:xfrm>
            <a:off x="0" y="209550"/>
            <a:ext cx="1447800" cy="2800767"/>
          </a:xfrm>
          <a:prstGeom prst="rect">
            <a:avLst/>
          </a:prstGeom>
          <a:noFill/>
        </p:spPr>
        <p:txBody>
          <a:bodyPr wrap="square" rtlCol="0">
            <a:spAutoFit/>
          </a:bodyPr>
          <a:lstStyle/>
          <a:p>
            <a:pPr algn="ctr"/>
            <a:r>
              <a:rPr lang="en-US" sz="1600" dirty="0" smtClean="0"/>
              <a:t>Remember you had about  $30K/Yr. for rent for 15 people.</a:t>
            </a:r>
          </a:p>
          <a:p>
            <a:pPr algn="ctr"/>
            <a:r>
              <a:rPr lang="en-US" sz="1600" dirty="0" smtClean="0"/>
              <a:t>And you need about $40K/Yr. </a:t>
            </a:r>
          </a:p>
          <a:p>
            <a:pPr algn="ctr"/>
            <a:endParaRPr lang="en-US" sz="1600" dirty="0" smtClean="0"/>
          </a:p>
          <a:p>
            <a:pPr algn="ctr"/>
            <a:r>
              <a:rPr lang="en-US" sz="1600" dirty="0" smtClean="0"/>
              <a:t>You have $10K diff./yr.</a:t>
            </a:r>
            <a:endParaRPr lang="en-US" sz="1600" dirty="0"/>
          </a:p>
        </p:txBody>
      </p:sp>
      <p:sp>
        <p:nvSpPr>
          <p:cNvPr id="21" name="TextBox 20"/>
          <p:cNvSpPr txBox="1"/>
          <p:nvPr/>
        </p:nvSpPr>
        <p:spPr>
          <a:xfrm>
            <a:off x="6934200" y="983218"/>
            <a:ext cx="1981200" cy="369332"/>
          </a:xfrm>
          <a:prstGeom prst="rect">
            <a:avLst/>
          </a:prstGeom>
          <a:noFill/>
        </p:spPr>
        <p:txBody>
          <a:bodyPr wrap="square" rtlCol="0">
            <a:spAutoFit/>
          </a:bodyPr>
          <a:lstStyle/>
          <a:p>
            <a:r>
              <a:rPr lang="en-US" dirty="0" smtClean="0">
                <a:ln>
                  <a:solidFill>
                    <a:schemeClr val="tx1">
                      <a:lumMod val="85000"/>
                    </a:schemeClr>
                  </a:solidFill>
                </a:ln>
              </a:rPr>
              <a:t>Use more Clip Art</a:t>
            </a:r>
            <a:endParaRPr lang="en-US" dirty="0">
              <a:ln>
                <a:solidFill>
                  <a:schemeClr val="tx1">
                    <a:lumMod val="85000"/>
                  </a:schemeClr>
                </a:solidFill>
              </a:ln>
            </a:endParaRPr>
          </a:p>
        </p:txBody>
      </p:sp>
      <p:sp>
        <p:nvSpPr>
          <p:cNvPr id="22" name="TextBox 21"/>
          <p:cNvSpPr txBox="1"/>
          <p:nvPr/>
        </p:nvSpPr>
        <p:spPr>
          <a:xfrm>
            <a:off x="7162800" y="2495550"/>
            <a:ext cx="1981200" cy="369332"/>
          </a:xfrm>
          <a:prstGeom prst="rect">
            <a:avLst/>
          </a:prstGeom>
          <a:noFill/>
        </p:spPr>
        <p:txBody>
          <a:bodyPr wrap="square" rtlCol="0">
            <a:spAutoFit/>
          </a:bodyPr>
          <a:lstStyle/>
          <a:p>
            <a:r>
              <a:rPr lang="en-US" dirty="0" smtClean="0">
                <a:ln>
                  <a:solidFill>
                    <a:schemeClr val="tx1">
                      <a:lumMod val="85000"/>
                    </a:schemeClr>
                  </a:solidFill>
                </a:ln>
              </a:rPr>
              <a:t>Buy less furniture</a:t>
            </a:r>
            <a:endParaRPr lang="en-US" dirty="0">
              <a:ln>
                <a:solidFill>
                  <a:schemeClr val="tx1">
                    <a:lumMod val="85000"/>
                  </a:schemeClr>
                </a:solidFill>
              </a:ln>
            </a:endParaRPr>
          </a:p>
        </p:txBody>
      </p:sp>
      <p:sp>
        <p:nvSpPr>
          <p:cNvPr id="23" name="TextBox 22"/>
          <p:cNvSpPr txBox="1"/>
          <p:nvPr/>
        </p:nvSpPr>
        <p:spPr>
          <a:xfrm>
            <a:off x="2743200" y="0"/>
            <a:ext cx="5257800" cy="461665"/>
          </a:xfrm>
          <a:prstGeom prst="rect">
            <a:avLst/>
          </a:prstGeom>
          <a:noFill/>
        </p:spPr>
        <p:txBody>
          <a:bodyPr wrap="square" rtlCol="0">
            <a:spAutoFit/>
          </a:bodyPr>
          <a:lstStyle/>
          <a:p>
            <a:r>
              <a:rPr lang="en-US" sz="2400" dirty="0" smtClean="0">
                <a:ln>
                  <a:solidFill>
                    <a:schemeClr val="bg1">
                      <a:lumMod val="85000"/>
                      <a:lumOff val="15000"/>
                    </a:schemeClr>
                  </a:solidFill>
                </a:ln>
              </a:rPr>
              <a:t>Move to a NEZ! </a:t>
            </a:r>
            <a:endParaRPr lang="en-US" sz="2400" dirty="0">
              <a:ln>
                <a:solidFill>
                  <a:schemeClr val="bg1">
                    <a:lumMod val="85000"/>
                    <a:lumOff val="15000"/>
                  </a:schemeClr>
                </a:solidFill>
              </a:ln>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WidescreenPresentation</Template>
  <TotalTime>0</TotalTime>
  <Words>857</Words>
  <Application>Microsoft Office PowerPoint</Application>
  <PresentationFormat>On-screen Show (16:9)</PresentationFormat>
  <Paragraphs>117</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WidescreenPresentation</vt:lpstr>
      <vt:lpstr>DOUG’s DOUG TALK</vt:lpstr>
      <vt:lpstr>Slide 2</vt:lpstr>
      <vt:lpstr>Getting out of here?</vt:lpstr>
      <vt:lpstr>First Rule of….</vt:lpstr>
      <vt:lpstr>Stages of a Commercial Real Estate Deal</vt:lpstr>
      <vt:lpstr> Real Estate Deduction Theorem</vt:lpstr>
      <vt:lpstr>Widescreen Graphics</vt:lpstr>
      <vt:lpstr>CFO…Where is our house? HR...Where is our home? </vt:lpstr>
      <vt:lpstr>How can you make this deal happen?</vt:lpstr>
      <vt:lpstr>The case for EE and Healthy Interiors</vt:lpstr>
      <vt:lpstr>   RE Myth 589: “All Landlords are Greedy”</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2012-07-10T19:03:10Z</dcterms:created>
  <dcterms:modified xsi:type="dcterms:W3CDTF">2015-02-13T16:18:54Z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